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9"/>
  </p:notesMasterIdLst>
  <p:sldIdLst>
    <p:sldId id="387" r:id="rId2"/>
    <p:sldId id="323" r:id="rId3"/>
    <p:sldId id="261" r:id="rId4"/>
    <p:sldId id="276" r:id="rId5"/>
    <p:sldId id="270" r:id="rId6"/>
    <p:sldId id="345" r:id="rId7"/>
    <p:sldId id="278" r:id="rId8"/>
    <p:sldId id="292" r:id="rId9"/>
    <p:sldId id="258" r:id="rId10"/>
    <p:sldId id="259" r:id="rId11"/>
    <p:sldId id="260" r:id="rId12"/>
    <p:sldId id="262" r:id="rId13"/>
    <p:sldId id="263" r:id="rId14"/>
    <p:sldId id="264" r:id="rId15"/>
    <p:sldId id="293" r:id="rId16"/>
    <p:sldId id="265" r:id="rId17"/>
    <p:sldId id="267" r:id="rId18"/>
    <p:sldId id="268" r:id="rId19"/>
    <p:sldId id="294" r:id="rId20"/>
    <p:sldId id="269" r:id="rId21"/>
    <p:sldId id="295" r:id="rId22"/>
    <p:sldId id="271" r:id="rId23"/>
    <p:sldId id="272" r:id="rId24"/>
    <p:sldId id="296" r:id="rId25"/>
    <p:sldId id="273" r:id="rId26"/>
    <p:sldId id="298" r:id="rId27"/>
    <p:sldId id="303" r:id="rId28"/>
    <p:sldId id="297" r:id="rId29"/>
    <p:sldId id="274" r:id="rId30"/>
    <p:sldId id="299" r:id="rId31"/>
    <p:sldId id="300" r:id="rId32"/>
    <p:sldId id="301" r:id="rId33"/>
    <p:sldId id="279" r:id="rId34"/>
    <p:sldId id="302" r:id="rId35"/>
    <p:sldId id="280" r:id="rId36"/>
    <p:sldId id="304" r:id="rId37"/>
    <p:sldId id="386" r:id="rId38"/>
    <p:sldId id="281" r:id="rId39"/>
    <p:sldId id="305" r:id="rId40"/>
    <p:sldId id="282" r:id="rId41"/>
    <p:sldId id="306" r:id="rId42"/>
    <p:sldId id="283" r:id="rId43"/>
    <p:sldId id="307" r:id="rId44"/>
    <p:sldId id="284" r:id="rId45"/>
    <p:sldId id="308" r:id="rId46"/>
    <p:sldId id="285" r:id="rId47"/>
    <p:sldId id="309" r:id="rId48"/>
    <p:sldId id="286" r:id="rId49"/>
    <p:sldId id="310" r:id="rId50"/>
    <p:sldId id="311" r:id="rId51"/>
    <p:sldId id="287" r:id="rId52"/>
    <p:sldId id="313" r:id="rId53"/>
    <p:sldId id="312" r:id="rId54"/>
    <p:sldId id="288" r:id="rId55"/>
    <p:sldId id="314" r:id="rId56"/>
    <p:sldId id="315" r:id="rId57"/>
    <p:sldId id="389" r:id="rId58"/>
    <p:sldId id="290" r:id="rId59"/>
    <p:sldId id="316" r:id="rId60"/>
    <p:sldId id="291" r:id="rId61"/>
    <p:sldId id="317" r:id="rId62"/>
    <p:sldId id="318" r:id="rId63"/>
    <p:sldId id="319" r:id="rId64"/>
    <p:sldId id="320" r:id="rId65"/>
    <p:sldId id="321" r:id="rId66"/>
    <p:sldId id="322" r:id="rId67"/>
    <p:sldId id="324" r:id="rId68"/>
    <p:sldId id="325" r:id="rId69"/>
    <p:sldId id="326" r:id="rId70"/>
    <p:sldId id="327" r:id="rId71"/>
    <p:sldId id="328" r:id="rId72"/>
    <p:sldId id="330" r:id="rId73"/>
    <p:sldId id="331" r:id="rId74"/>
    <p:sldId id="329" r:id="rId75"/>
    <p:sldId id="332" r:id="rId76"/>
    <p:sldId id="333" r:id="rId77"/>
    <p:sldId id="334" r:id="rId78"/>
    <p:sldId id="335" r:id="rId79"/>
    <p:sldId id="337" r:id="rId80"/>
    <p:sldId id="338" r:id="rId81"/>
    <p:sldId id="339" r:id="rId82"/>
    <p:sldId id="340" r:id="rId83"/>
    <p:sldId id="341" r:id="rId84"/>
    <p:sldId id="342" r:id="rId85"/>
    <p:sldId id="343" r:id="rId86"/>
    <p:sldId id="344" r:id="rId87"/>
    <p:sldId id="346" r:id="rId88"/>
    <p:sldId id="347" r:id="rId89"/>
    <p:sldId id="349" r:id="rId90"/>
    <p:sldId id="348" r:id="rId91"/>
    <p:sldId id="351" r:id="rId92"/>
    <p:sldId id="350" r:id="rId93"/>
    <p:sldId id="352" r:id="rId94"/>
    <p:sldId id="353" r:id="rId95"/>
    <p:sldId id="354" r:id="rId96"/>
    <p:sldId id="355" r:id="rId97"/>
    <p:sldId id="356" r:id="rId98"/>
    <p:sldId id="357" r:id="rId99"/>
    <p:sldId id="358" r:id="rId100"/>
    <p:sldId id="359" r:id="rId101"/>
    <p:sldId id="360" r:id="rId102"/>
    <p:sldId id="361" r:id="rId103"/>
    <p:sldId id="362" r:id="rId104"/>
    <p:sldId id="363" r:id="rId105"/>
    <p:sldId id="364" r:id="rId106"/>
    <p:sldId id="365" r:id="rId107"/>
    <p:sldId id="366" r:id="rId108"/>
    <p:sldId id="367" r:id="rId109"/>
    <p:sldId id="368" r:id="rId110"/>
    <p:sldId id="369" r:id="rId111"/>
    <p:sldId id="370" r:id="rId112"/>
    <p:sldId id="371" r:id="rId113"/>
    <p:sldId id="372" r:id="rId114"/>
    <p:sldId id="373" r:id="rId115"/>
    <p:sldId id="374" r:id="rId116"/>
    <p:sldId id="375" r:id="rId117"/>
    <p:sldId id="376" r:id="rId118"/>
    <p:sldId id="377" r:id="rId119"/>
    <p:sldId id="378" r:id="rId120"/>
    <p:sldId id="379" r:id="rId121"/>
    <p:sldId id="380" r:id="rId122"/>
    <p:sldId id="381" r:id="rId123"/>
    <p:sldId id="388" r:id="rId124"/>
    <p:sldId id="382" r:id="rId125"/>
    <p:sldId id="383" r:id="rId126"/>
    <p:sldId id="384" r:id="rId127"/>
    <p:sldId id="385" r:id="rId1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8401" autoAdjust="0"/>
  </p:normalViewPr>
  <p:slideViewPr>
    <p:cSldViewPr>
      <p:cViewPr>
        <p:scale>
          <a:sx n="76" d="100"/>
          <a:sy n="76" d="100"/>
        </p:scale>
        <p:origin x="-948"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notesMaster" Target="notesMasters/notesMaster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5D4CEB-41E2-49DF-B780-22F44B211E89}" type="datetimeFigureOut">
              <a:rPr lang="en-US" smtClean="0"/>
              <a:t>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125F57-3355-46AC-84BE-EADF2ADEC45C}" type="slidenum">
              <a:rPr lang="en-US" smtClean="0"/>
              <a:t>‹#›</a:t>
            </a:fld>
            <a:endParaRPr lang="en-US"/>
          </a:p>
        </p:txBody>
      </p:sp>
    </p:spTree>
    <p:extLst>
      <p:ext uri="{BB962C8B-B14F-4D97-AF65-F5344CB8AC3E}">
        <p14:creationId xmlns:p14="http://schemas.microsoft.com/office/powerpoint/2010/main" val="1244485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125F57-3355-46AC-84BE-EADF2ADEC45C}" type="slidenum">
              <a:rPr lang="en-US" smtClean="0"/>
              <a:t>71</a:t>
            </a:fld>
            <a:endParaRPr lang="en-US"/>
          </a:p>
        </p:txBody>
      </p:sp>
    </p:spTree>
    <p:extLst>
      <p:ext uri="{BB962C8B-B14F-4D97-AF65-F5344CB8AC3E}">
        <p14:creationId xmlns:p14="http://schemas.microsoft.com/office/powerpoint/2010/main" val="2142114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CAE623-BC22-462C-A314-3C5FCF00FCD4}" type="datetimeFigureOut">
              <a:rPr lang="en-US" smtClean="0"/>
              <a:t>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C577B-605B-4D3F-A6C2-4925824F27D5}" type="slidenum">
              <a:rPr lang="en-US" smtClean="0"/>
              <a:t>‹#›</a:t>
            </a:fld>
            <a:endParaRPr lang="en-US"/>
          </a:p>
        </p:txBody>
      </p:sp>
    </p:spTree>
    <p:extLst>
      <p:ext uri="{BB962C8B-B14F-4D97-AF65-F5344CB8AC3E}">
        <p14:creationId xmlns:p14="http://schemas.microsoft.com/office/powerpoint/2010/main" val="499032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CAE623-BC22-462C-A314-3C5FCF00FCD4}" type="datetimeFigureOut">
              <a:rPr lang="en-US" smtClean="0"/>
              <a:t>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C577B-605B-4D3F-A6C2-4925824F27D5}" type="slidenum">
              <a:rPr lang="en-US" smtClean="0"/>
              <a:t>‹#›</a:t>
            </a:fld>
            <a:endParaRPr lang="en-US"/>
          </a:p>
        </p:txBody>
      </p:sp>
    </p:spTree>
    <p:extLst>
      <p:ext uri="{BB962C8B-B14F-4D97-AF65-F5344CB8AC3E}">
        <p14:creationId xmlns:p14="http://schemas.microsoft.com/office/powerpoint/2010/main" val="4181091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CAE623-BC22-462C-A314-3C5FCF00FCD4}" type="datetimeFigureOut">
              <a:rPr lang="en-US" smtClean="0"/>
              <a:t>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C577B-605B-4D3F-A6C2-4925824F27D5}" type="slidenum">
              <a:rPr lang="en-US" smtClean="0"/>
              <a:t>‹#›</a:t>
            </a:fld>
            <a:endParaRPr lang="en-US"/>
          </a:p>
        </p:txBody>
      </p:sp>
    </p:spTree>
    <p:extLst>
      <p:ext uri="{BB962C8B-B14F-4D97-AF65-F5344CB8AC3E}">
        <p14:creationId xmlns:p14="http://schemas.microsoft.com/office/powerpoint/2010/main" val="3561153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CAE623-BC22-462C-A314-3C5FCF00FCD4}" type="datetimeFigureOut">
              <a:rPr lang="en-US" smtClean="0"/>
              <a:t>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C577B-605B-4D3F-A6C2-4925824F27D5}" type="slidenum">
              <a:rPr lang="en-US" smtClean="0"/>
              <a:t>‹#›</a:t>
            </a:fld>
            <a:endParaRPr lang="en-US"/>
          </a:p>
        </p:txBody>
      </p:sp>
    </p:spTree>
    <p:extLst>
      <p:ext uri="{BB962C8B-B14F-4D97-AF65-F5344CB8AC3E}">
        <p14:creationId xmlns:p14="http://schemas.microsoft.com/office/powerpoint/2010/main" val="4259374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CAE623-BC22-462C-A314-3C5FCF00FCD4}" type="datetimeFigureOut">
              <a:rPr lang="en-US" smtClean="0"/>
              <a:t>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C577B-605B-4D3F-A6C2-4925824F27D5}" type="slidenum">
              <a:rPr lang="en-US" smtClean="0"/>
              <a:t>‹#›</a:t>
            </a:fld>
            <a:endParaRPr lang="en-US"/>
          </a:p>
        </p:txBody>
      </p:sp>
    </p:spTree>
    <p:extLst>
      <p:ext uri="{BB962C8B-B14F-4D97-AF65-F5344CB8AC3E}">
        <p14:creationId xmlns:p14="http://schemas.microsoft.com/office/powerpoint/2010/main" val="235502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CAE623-BC22-462C-A314-3C5FCF00FCD4}" type="datetimeFigureOut">
              <a:rPr lang="en-US" smtClean="0"/>
              <a:t>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6C577B-605B-4D3F-A6C2-4925824F27D5}" type="slidenum">
              <a:rPr lang="en-US" smtClean="0"/>
              <a:t>‹#›</a:t>
            </a:fld>
            <a:endParaRPr lang="en-US"/>
          </a:p>
        </p:txBody>
      </p:sp>
    </p:spTree>
    <p:extLst>
      <p:ext uri="{BB962C8B-B14F-4D97-AF65-F5344CB8AC3E}">
        <p14:creationId xmlns:p14="http://schemas.microsoft.com/office/powerpoint/2010/main" val="2145074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CAE623-BC22-462C-A314-3C5FCF00FCD4}" type="datetimeFigureOut">
              <a:rPr lang="en-US" smtClean="0"/>
              <a:t>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6C577B-605B-4D3F-A6C2-4925824F27D5}" type="slidenum">
              <a:rPr lang="en-US" smtClean="0"/>
              <a:t>‹#›</a:t>
            </a:fld>
            <a:endParaRPr lang="en-US"/>
          </a:p>
        </p:txBody>
      </p:sp>
    </p:spTree>
    <p:extLst>
      <p:ext uri="{BB962C8B-B14F-4D97-AF65-F5344CB8AC3E}">
        <p14:creationId xmlns:p14="http://schemas.microsoft.com/office/powerpoint/2010/main" val="1620249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CAE623-BC22-462C-A314-3C5FCF00FCD4}" type="datetimeFigureOut">
              <a:rPr lang="en-US" smtClean="0"/>
              <a:t>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6C577B-605B-4D3F-A6C2-4925824F27D5}" type="slidenum">
              <a:rPr lang="en-US" smtClean="0"/>
              <a:t>‹#›</a:t>
            </a:fld>
            <a:endParaRPr lang="en-US"/>
          </a:p>
        </p:txBody>
      </p:sp>
    </p:spTree>
    <p:extLst>
      <p:ext uri="{BB962C8B-B14F-4D97-AF65-F5344CB8AC3E}">
        <p14:creationId xmlns:p14="http://schemas.microsoft.com/office/powerpoint/2010/main" val="461699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CAE623-BC22-462C-A314-3C5FCF00FCD4}" type="datetimeFigureOut">
              <a:rPr lang="en-US" smtClean="0"/>
              <a:t>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6C577B-605B-4D3F-A6C2-4925824F27D5}" type="slidenum">
              <a:rPr lang="en-US" smtClean="0"/>
              <a:t>‹#›</a:t>
            </a:fld>
            <a:endParaRPr lang="en-US"/>
          </a:p>
        </p:txBody>
      </p:sp>
    </p:spTree>
    <p:extLst>
      <p:ext uri="{BB962C8B-B14F-4D97-AF65-F5344CB8AC3E}">
        <p14:creationId xmlns:p14="http://schemas.microsoft.com/office/powerpoint/2010/main" val="2672339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CAE623-BC22-462C-A314-3C5FCF00FCD4}" type="datetimeFigureOut">
              <a:rPr lang="en-US" smtClean="0"/>
              <a:t>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6C577B-605B-4D3F-A6C2-4925824F27D5}" type="slidenum">
              <a:rPr lang="en-US" smtClean="0"/>
              <a:t>‹#›</a:t>
            </a:fld>
            <a:endParaRPr lang="en-US"/>
          </a:p>
        </p:txBody>
      </p:sp>
    </p:spTree>
    <p:extLst>
      <p:ext uri="{BB962C8B-B14F-4D97-AF65-F5344CB8AC3E}">
        <p14:creationId xmlns:p14="http://schemas.microsoft.com/office/powerpoint/2010/main" val="2140492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CAE623-BC22-462C-A314-3C5FCF00FCD4}" type="datetimeFigureOut">
              <a:rPr lang="en-US" smtClean="0"/>
              <a:t>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6C577B-605B-4D3F-A6C2-4925824F27D5}" type="slidenum">
              <a:rPr lang="en-US" smtClean="0"/>
              <a:t>‹#›</a:t>
            </a:fld>
            <a:endParaRPr lang="en-US"/>
          </a:p>
        </p:txBody>
      </p:sp>
    </p:spTree>
    <p:extLst>
      <p:ext uri="{BB962C8B-B14F-4D97-AF65-F5344CB8AC3E}">
        <p14:creationId xmlns:p14="http://schemas.microsoft.com/office/powerpoint/2010/main" val="4019503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CAE623-BC22-462C-A314-3C5FCF00FCD4}" type="datetimeFigureOut">
              <a:rPr lang="en-US" smtClean="0"/>
              <a:t>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6C577B-605B-4D3F-A6C2-4925824F27D5}" type="slidenum">
              <a:rPr lang="en-US" smtClean="0"/>
              <a:t>‹#›</a:t>
            </a:fld>
            <a:endParaRPr lang="en-US"/>
          </a:p>
        </p:txBody>
      </p:sp>
    </p:spTree>
    <p:extLst>
      <p:ext uri="{BB962C8B-B14F-4D97-AF65-F5344CB8AC3E}">
        <p14:creationId xmlns:p14="http://schemas.microsoft.com/office/powerpoint/2010/main" val="3927676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3" Type="http://schemas.openxmlformats.org/officeDocument/2006/relationships/hyperlink" Target="http://www.dontperish.com/" TargetMode="External"/><Relationship Id="rId2" Type="http://schemas.openxmlformats.org/officeDocument/2006/relationships/hyperlink" Target="mailto:dontperish@outlook.com" TargetMode="External"/><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piritandtruthormansreligion.blogspot.com/p/the-saving-gospel.html"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4800"/>
            <a:ext cx="9067800" cy="6001643"/>
          </a:xfrm>
          <a:prstGeom prst="rect">
            <a:avLst/>
          </a:prstGeom>
          <a:noFill/>
        </p:spPr>
        <p:txBody>
          <a:bodyPr wrap="square" rtlCol="0">
            <a:spAutoFit/>
          </a:bodyPr>
          <a:lstStyle/>
          <a:p>
            <a:pPr algn="ctr"/>
            <a:r>
              <a:rPr lang="en-US" sz="3200" b="1" dirty="0" smtClean="0">
                <a:solidFill>
                  <a:srgbClr val="0070C0"/>
                </a:solidFill>
              </a:rPr>
              <a:t>Welcome</a:t>
            </a:r>
          </a:p>
          <a:p>
            <a:r>
              <a:rPr lang="en-US" sz="3200" dirty="0" smtClean="0"/>
              <a:t>We hope the  following presentation will encourage you to ask yourself some deep biblical questions about your faith practices and that of the modern denominational system versus the bible truth.  Then we simply ask you to seek the answers in God’s Word.  If you love God you will obey. (John 14:15)</a:t>
            </a:r>
          </a:p>
          <a:p>
            <a:endParaRPr lang="en-US" sz="3200" dirty="0" smtClean="0"/>
          </a:p>
          <a:p>
            <a:endParaRPr lang="en-US" sz="3200" dirty="0"/>
          </a:p>
          <a:p>
            <a:r>
              <a:rPr lang="en-US" sz="3200" dirty="0" smtClean="0"/>
              <a:t>Note: Our goal is that the name of Jesus Christ be lifted up, people to be pointed to His truth (to be set free)  and man’s false religious traditions be exposed.</a:t>
            </a:r>
            <a:endParaRPr lang="en-US" sz="3200" dirty="0"/>
          </a:p>
        </p:txBody>
      </p:sp>
    </p:spTree>
    <p:extLst>
      <p:ext uri="{BB962C8B-B14F-4D97-AF65-F5344CB8AC3E}">
        <p14:creationId xmlns:p14="http://schemas.microsoft.com/office/powerpoint/2010/main" val="3253252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
            <a:ext cx="9067800" cy="7109639"/>
          </a:xfrm>
          <a:prstGeom prst="rect">
            <a:avLst/>
          </a:prstGeom>
        </p:spPr>
        <p:txBody>
          <a:bodyPr wrap="square">
            <a:spAutoFit/>
          </a:bodyPr>
          <a:lstStyle/>
          <a:p>
            <a:r>
              <a:rPr lang="en-US" sz="3600" dirty="0" smtClean="0"/>
              <a:t>     Christ Rejected False Religious Systems</a:t>
            </a:r>
          </a:p>
          <a:p>
            <a:r>
              <a:rPr lang="en-US" sz="2800" dirty="0" smtClean="0"/>
              <a:t>Jesus often rebuked religious people who were not in truth.</a:t>
            </a:r>
          </a:p>
          <a:p>
            <a:r>
              <a:rPr lang="en-US" sz="2800" dirty="0" smtClean="0"/>
              <a:t>The false religious teachers of </a:t>
            </a:r>
            <a:r>
              <a:rPr lang="en-US" sz="2800" dirty="0"/>
              <a:t>His </a:t>
            </a:r>
            <a:r>
              <a:rPr lang="en-US" sz="2800" dirty="0" smtClean="0"/>
              <a:t>day were </a:t>
            </a:r>
            <a:r>
              <a:rPr lang="en-US" sz="2800" dirty="0"/>
              <a:t>the </a:t>
            </a:r>
            <a:r>
              <a:rPr lang="en-US" sz="2800" dirty="0" smtClean="0"/>
              <a:t>Pharisees</a:t>
            </a:r>
            <a:r>
              <a:rPr lang="en-US" sz="2800" dirty="0"/>
              <a:t>. </a:t>
            </a:r>
            <a:r>
              <a:rPr lang="en-US" sz="2800" dirty="0" smtClean="0"/>
              <a:t>They were “very” religious but they left God’s truth and built their own system of men. The bible warns us of this in the last days.  (2 Tim 3) </a:t>
            </a:r>
            <a:r>
              <a:rPr lang="en-US" sz="2800" dirty="0"/>
              <a:t>W</a:t>
            </a:r>
            <a:r>
              <a:rPr lang="en-US" sz="2800" dirty="0" smtClean="0"/>
              <a:t>ho could </a:t>
            </a:r>
            <a:r>
              <a:rPr lang="en-US" sz="2800" dirty="0"/>
              <a:t>that </a:t>
            </a:r>
            <a:r>
              <a:rPr lang="en-US" sz="2800" dirty="0" smtClean="0"/>
              <a:t>be today? Those </a:t>
            </a:r>
            <a:r>
              <a:rPr lang="en-US" sz="2800" dirty="0"/>
              <a:t>who follow </a:t>
            </a:r>
            <a:r>
              <a:rPr lang="en-US" sz="2800" dirty="0" smtClean="0"/>
              <a:t>man’s religious ways and traditions </a:t>
            </a:r>
            <a:r>
              <a:rPr lang="en-US" sz="2800" dirty="0"/>
              <a:t>not </a:t>
            </a:r>
            <a:r>
              <a:rPr lang="en-US" sz="2800" dirty="0" smtClean="0"/>
              <a:t>fully rooted in God's Word.</a:t>
            </a:r>
          </a:p>
          <a:p>
            <a:r>
              <a:rPr lang="en-US" sz="2800" dirty="0" smtClean="0"/>
              <a:t>*Could </a:t>
            </a:r>
            <a:r>
              <a:rPr lang="en-US" sz="2800" dirty="0"/>
              <a:t>that be </a:t>
            </a:r>
            <a:r>
              <a:rPr lang="en-US" sz="2800" dirty="0" smtClean="0"/>
              <a:t>these organizations like Baptist, Lutheran, Methodist, Evangelical Free,  Mennonite, Roman Catholic or </a:t>
            </a:r>
            <a:r>
              <a:rPr lang="en-US" sz="2800" dirty="0"/>
              <a:t>whatever "man made system </a:t>
            </a:r>
            <a:r>
              <a:rPr lang="en-US" sz="2800" dirty="0" smtClean="0"/>
              <a:t>and </a:t>
            </a:r>
            <a:r>
              <a:rPr lang="en-US" sz="2800" dirty="0"/>
              <a:t>name" </a:t>
            </a:r>
            <a:r>
              <a:rPr lang="en-US" sz="2800" dirty="0" smtClean="0"/>
              <a:t>they </a:t>
            </a:r>
            <a:r>
              <a:rPr lang="en-US" sz="2800" dirty="0"/>
              <a:t>may hold to </a:t>
            </a:r>
            <a:r>
              <a:rPr lang="en-US" sz="2800" dirty="0" smtClean="0"/>
              <a:t>today?                                              </a:t>
            </a:r>
          </a:p>
          <a:p>
            <a:r>
              <a:rPr lang="en-US" sz="2800" dirty="0">
                <a:solidFill>
                  <a:srgbClr val="00B050"/>
                </a:solidFill>
              </a:rPr>
              <a:t> </a:t>
            </a:r>
            <a:r>
              <a:rPr lang="en-US" sz="2800" dirty="0" smtClean="0">
                <a:solidFill>
                  <a:srgbClr val="00B050"/>
                </a:solidFill>
              </a:rPr>
              <a:t>                                          </a:t>
            </a:r>
            <a:r>
              <a:rPr lang="en-US" sz="2800" dirty="0" smtClean="0">
                <a:solidFill>
                  <a:srgbClr val="FF0000"/>
                </a:solidFill>
              </a:rPr>
              <a:t>Key Point:</a:t>
            </a:r>
            <a:endParaRPr lang="en-US" sz="2800" dirty="0">
              <a:solidFill>
                <a:srgbClr val="FF0000"/>
              </a:solidFill>
            </a:endParaRPr>
          </a:p>
          <a:p>
            <a:r>
              <a:rPr lang="en-US" sz="2800" dirty="0" smtClean="0">
                <a:solidFill>
                  <a:srgbClr val="0070C0"/>
                </a:solidFill>
              </a:rPr>
              <a:t>Denominations and organizations are made by man, not God.  </a:t>
            </a:r>
            <a:r>
              <a:rPr lang="en-US" sz="2800" dirty="0" smtClean="0"/>
              <a:t/>
            </a:r>
            <a:br>
              <a:rPr lang="en-US" sz="2800" dirty="0" smtClean="0"/>
            </a:br>
            <a:r>
              <a:rPr lang="en-US" sz="2800" dirty="0" smtClean="0"/>
              <a:t>          Paul warned against this in:  1 Corinthians 12:1</a:t>
            </a:r>
            <a:r>
              <a:rPr lang="en-US" sz="2800" dirty="0"/>
              <a:t/>
            </a:r>
            <a:br>
              <a:rPr lang="en-US" sz="2800" dirty="0"/>
            </a:br>
            <a:endParaRPr lang="en-US" sz="2800" dirty="0"/>
          </a:p>
        </p:txBody>
      </p:sp>
    </p:spTree>
    <p:extLst>
      <p:ext uri="{BB962C8B-B14F-4D97-AF65-F5344CB8AC3E}">
        <p14:creationId xmlns:p14="http://schemas.microsoft.com/office/powerpoint/2010/main" val="344111038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8279190"/>
          </a:xfrm>
          <a:prstGeom prst="rect">
            <a:avLst/>
          </a:prstGeom>
        </p:spPr>
        <p:txBody>
          <a:bodyPr wrap="square">
            <a:spAutoFit/>
          </a:bodyPr>
          <a:lstStyle/>
          <a:p>
            <a:r>
              <a:rPr lang="en-US" sz="2800" dirty="0" smtClean="0"/>
              <a:t>…and </a:t>
            </a:r>
            <a:r>
              <a:rPr lang="en-US" sz="2800" dirty="0"/>
              <a:t>build a false (coming) one world system of religion that the antichrist will rule over one day before Jesus returns. (Revelation 13) The bible teaches all world religions will link up to worship a false leader, the antichrist. Some feel we are close to this happening today and we could be by the many signs we see happening</a:t>
            </a:r>
            <a:r>
              <a:rPr lang="en-US" sz="2800" dirty="0" smtClean="0"/>
              <a:t>.</a:t>
            </a:r>
            <a:endParaRPr lang="en-US" sz="2800" dirty="0"/>
          </a:p>
          <a:p>
            <a:endParaRPr lang="en-US" sz="2800" dirty="0" smtClean="0"/>
          </a:p>
          <a:p>
            <a:r>
              <a:rPr lang="en-US" sz="2800" dirty="0" smtClean="0"/>
              <a:t>Are </a:t>
            </a:r>
            <a:r>
              <a:rPr lang="en-US" sz="2800" dirty="0"/>
              <a:t>you looking for the Lord's return? Are you ready and in His spirit and </a:t>
            </a:r>
            <a:r>
              <a:rPr lang="en-US" sz="2800" dirty="0" smtClean="0"/>
              <a:t>truth and </a:t>
            </a:r>
            <a:r>
              <a:rPr lang="en-US" sz="2800" dirty="0"/>
              <a:t>prepared to meet Him? We can discuss all of this in great detail if you decide to contact us to reason together. Most religious and denominational people have NO clue what is full truth and what is coming upon this earth soon. It will be great </a:t>
            </a:r>
            <a:r>
              <a:rPr lang="en-US" sz="2800" dirty="0" smtClean="0"/>
              <a:t>tribulation!  </a:t>
            </a:r>
          </a:p>
          <a:p>
            <a:r>
              <a:rPr lang="en-US" sz="2800" dirty="0" smtClean="0"/>
              <a:t>(</a:t>
            </a:r>
            <a:r>
              <a:rPr lang="en-US" sz="2800" dirty="0"/>
              <a:t>See Matthew 24) </a:t>
            </a:r>
            <a:endParaRPr lang="en-US" sz="2800" dirty="0" smtClean="0"/>
          </a:p>
          <a:p>
            <a:endParaRPr lang="en-US" sz="2800" dirty="0"/>
          </a:p>
          <a:p>
            <a:r>
              <a:rPr lang="en-US" sz="2800" dirty="0" smtClean="0"/>
              <a:t>                      Please, </a:t>
            </a:r>
            <a:r>
              <a:rPr lang="en-US" sz="2800" dirty="0"/>
              <a:t>have ears to hear </a:t>
            </a:r>
            <a:r>
              <a:rPr lang="en-US" sz="2800" dirty="0" smtClean="0"/>
              <a:t>will you?</a:t>
            </a:r>
          </a:p>
          <a:p>
            <a:endParaRPr lang="en-US" sz="2800" dirty="0"/>
          </a:p>
          <a:p>
            <a:r>
              <a:rPr lang="en-US" sz="2800" dirty="0" smtClean="0"/>
              <a:t> </a:t>
            </a:r>
          </a:p>
          <a:p>
            <a:endParaRPr lang="en-US" sz="2800" dirty="0"/>
          </a:p>
        </p:txBody>
      </p:sp>
    </p:spTree>
    <p:extLst>
      <p:ext uri="{BB962C8B-B14F-4D97-AF65-F5344CB8AC3E}">
        <p14:creationId xmlns:p14="http://schemas.microsoft.com/office/powerpoint/2010/main" val="15387817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478970"/>
          </a:xfrm>
          <a:prstGeom prst="rect">
            <a:avLst/>
          </a:prstGeom>
        </p:spPr>
        <p:txBody>
          <a:bodyPr wrap="square">
            <a:spAutoFit/>
          </a:bodyPr>
          <a:lstStyle/>
          <a:p>
            <a:r>
              <a:rPr lang="en-US" sz="3200" dirty="0">
                <a:solidFill>
                  <a:schemeClr val="tx2">
                    <a:lumMod val="60000"/>
                    <a:lumOff val="40000"/>
                  </a:schemeClr>
                </a:solidFill>
              </a:rPr>
              <a:t>But know this, that in the last days perilous times will come: For men will be lovers of themselves, lovers of money, boasters, proud, blasphemers, disobedient to parents, unthankful, unholy, unloving, unforgiving, slanderers, without self-control, brutal, despisers of good, traitors, headstrong, haughty, lovers of pleasure rather than lovers of God, having a form of godliness but denying its power. And from such people turn away! For of this sort are those who creep into households and make captives of gullible women loaded down with sins, led away by various lusts, always learning and never able to come to the knowledge of the truth. </a:t>
            </a:r>
            <a:r>
              <a:rPr lang="en-US" sz="3200" dirty="0" smtClean="0">
                <a:solidFill>
                  <a:schemeClr val="tx2">
                    <a:lumMod val="60000"/>
                    <a:lumOff val="40000"/>
                  </a:schemeClr>
                </a:solidFill>
              </a:rPr>
              <a:t> </a:t>
            </a:r>
            <a:r>
              <a:rPr lang="en-US" sz="3200" dirty="0" smtClean="0"/>
              <a:t>2 </a:t>
            </a:r>
            <a:r>
              <a:rPr lang="en-US" sz="3200" dirty="0"/>
              <a:t>Timothy </a:t>
            </a:r>
            <a:r>
              <a:rPr lang="en-US" sz="3200" dirty="0" smtClean="0"/>
              <a:t>3:1-7 </a:t>
            </a:r>
          </a:p>
          <a:p>
            <a:r>
              <a:rPr lang="en-US" sz="3200" dirty="0" smtClean="0"/>
              <a:t>(Are you ready to come into the knowledge of truth?)</a:t>
            </a:r>
            <a:endParaRPr lang="en-US" sz="3200" dirty="0"/>
          </a:p>
          <a:p>
            <a:r>
              <a:rPr lang="en-US" sz="3200" dirty="0"/>
              <a:t> </a:t>
            </a:r>
          </a:p>
        </p:txBody>
      </p:sp>
    </p:spTree>
    <p:extLst>
      <p:ext uri="{BB962C8B-B14F-4D97-AF65-F5344CB8AC3E}">
        <p14:creationId xmlns:p14="http://schemas.microsoft.com/office/powerpoint/2010/main" val="183131993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55" y="0"/>
            <a:ext cx="9130145" cy="6986528"/>
          </a:xfrm>
          <a:prstGeom prst="rect">
            <a:avLst/>
          </a:prstGeom>
        </p:spPr>
        <p:txBody>
          <a:bodyPr wrap="square">
            <a:spAutoFit/>
          </a:bodyPr>
          <a:lstStyle/>
          <a:p>
            <a:r>
              <a:rPr lang="en-US" sz="2800" dirty="0"/>
              <a:t>Why is this nation in such a mess and in a moral decline? </a:t>
            </a:r>
            <a:r>
              <a:rPr lang="en-US" sz="2800" dirty="0" smtClean="0"/>
              <a:t>Sin is the answer and sadly the gospel has been corrupted and is not a light of truth. Today biblical ignorance,  worldliness and rebellion rule the day. It </a:t>
            </a:r>
            <a:r>
              <a:rPr lang="en-US" sz="2800" dirty="0"/>
              <a:t>is NOT </a:t>
            </a:r>
            <a:r>
              <a:rPr lang="en-US" sz="2800" dirty="0" smtClean="0"/>
              <a:t>bible truth that is taught and it </a:t>
            </a:r>
            <a:r>
              <a:rPr lang="en-US" sz="2800" dirty="0"/>
              <a:t>is making weak, false </a:t>
            </a:r>
            <a:r>
              <a:rPr lang="en-US" sz="2800" dirty="0" smtClean="0"/>
              <a:t>converts. The </a:t>
            </a:r>
            <a:r>
              <a:rPr lang="en-US" sz="2800" dirty="0"/>
              <a:t>result is an immoral culture ripe for God's judgment to come. This </a:t>
            </a:r>
            <a:r>
              <a:rPr lang="en-US" sz="2800" dirty="0" smtClean="0"/>
              <a:t>false system and its practices has many </a:t>
            </a:r>
            <a:r>
              <a:rPr lang="en-US" sz="2800" dirty="0"/>
              <a:t>man-made pagan ways and lies. It does not have the power to </a:t>
            </a:r>
            <a:r>
              <a:rPr lang="en-US" sz="2800" dirty="0" smtClean="0"/>
              <a:t>convict and call out sinners from this culture.  Sadly it </a:t>
            </a:r>
            <a:r>
              <a:rPr lang="en-US" sz="2800" dirty="0"/>
              <a:t>does not teach the true gospel that Christ and the </a:t>
            </a:r>
            <a:r>
              <a:rPr lang="en-US" sz="2800" dirty="0" smtClean="0"/>
              <a:t>Apostles </a:t>
            </a:r>
            <a:r>
              <a:rPr lang="en-US" sz="2800" dirty="0"/>
              <a:t>proclaimed to mankind. </a:t>
            </a:r>
            <a:endParaRPr lang="en-US" sz="2800" dirty="0" smtClean="0"/>
          </a:p>
          <a:p>
            <a:r>
              <a:rPr lang="en-US" sz="2800" dirty="0" smtClean="0"/>
              <a:t>You </a:t>
            </a:r>
            <a:r>
              <a:rPr lang="en-US" sz="2800" dirty="0"/>
              <a:t>may think we are quite harsh on man's religion, and we are! Do you know who Jesus most often called out in very harsh manner? The religious leaders of His day! </a:t>
            </a:r>
            <a:r>
              <a:rPr lang="en-US" sz="2800" dirty="0">
                <a:solidFill>
                  <a:srgbClr val="FF0000"/>
                </a:solidFill>
              </a:rPr>
              <a:t>God hates false religion </a:t>
            </a:r>
            <a:r>
              <a:rPr lang="en-US" sz="2800" dirty="0" smtClean="0">
                <a:solidFill>
                  <a:srgbClr val="FF0000"/>
                </a:solidFill>
              </a:rPr>
              <a:t>(Matt 23) </a:t>
            </a:r>
            <a:r>
              <a:rPr lang="en-US" sz="2800" dirty="0" smtClean="0"/>
              <a:t>and </a:t>
            </a:r>
            <a:r>
              <a:rPr lang="en-US" sz="2800" dirty="0"/>
              <a:t>so do we </a:t>
            </a:r>
            <a:r>
              <a:rPr lang="en-US" sz="2800" dirty="0" smtClean="0"/>
              <a:t>but; </a:t>
            </a:r>
            <a:r>
              <a:rPr lang="en-US" sz="2800" dirty="0"/>
              <a:t>we love those trapped in it like we were once. (See Deuteronomy 12</a:t>
            </a:r>
            <a:r>
              <a:rPr lang="en-US" sz="2800" dirty="0" smtClean="0"/>
              <a:t>)</a:t>
            </a:r>
          </a:p>
          <a:p>
            <a:pPr algn="ctr"/>
            <a:r>
              <a:rPr lang="en-US" sz="2800" dirty="0" smtClean="0">
                <a:solidFill>
                  <a:srgbClr val="FF0000"/>
                </a:solidFill>
              </a:rPr>
              <a:t>Will you repent of these unbiblical ways?</a:t>
            </a:r>
            <a:endParaRPr lang="en-US" sz="2800" dirty="0">
              <a:solidFill>
                <a:srgbClr val="FF0000"/>
              </a:solidFill>
            </a:endParaRPr>
          </a:p>
        </p:txBody>
      </p:sp>
    </p:spTree>
    <p:extLst>
      <p:ext uri="{BB962C8B-B14F-4D97-AF65-F5344CB8AC3E}">
        <p14:creationId xmlns:p14="http://schemas.microsoft.com/office/powerpoint/2010/main" val="70752383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r>
              <a:rPr lang="en-US" sz="2800" dirty="0" smtClean="0"/>
              <a:t>If </a:t>
            </a:r>
            <a:r>
              <a:rPr lang="en-US" sz="2800" dirty="0"/>
              <a:t>you doubt these truths, do some serious bible </a:t>
            </a:r>
            <a:r>
              <a:rPr lang="en-US" sz="2800" dirty="0" smtClean="0"/>
              <a:t>and history </a:t>
            </a:r>
            <a:r>
              <a:rPr lang="en-US" sz="2800" dirty="0"/>
              <a:t>study as well. Many play "man's church" but lack the knowledge to see clearly to God's truth. God wants better for His true people. Are you one of them or just a product of man’s religious </a:t>
            </a:r>
            <a:r>
              <a:rPr lang="en-US" sz="2800" dirty="0" smtClean="0"/>
              <a:t>system? </a:t>
            </a:r>
          </a:p>
          <a:p>
            <a:r>
              <a:rPr lang="en-US" sz="2800" dirty="0" smtClean="0"/>
              <a:t>************************************************</a:t>
            </a:r>
          </a:p>
          <a:p>
            <a:r>
              <a:rPr lang="en-US" sz="2800" dirty="0"/>
              <a:t>Jesus said: </a:t>
            </a:r>
            <a:r>
              <a:rPr lang="en-US" sz="2800" dirty="0">
                <a:solidFill>
                  <a:srgbClr val="FF0000"/>
                </a:solidFill>
              </a:rPr>
              <a:t>You will know them by their fruits </a:t>
            </a:r>
            <a:r>
              <a:rPr lang="en-US" sz="2800" dirty="0"/>
              <a:t>Matthew 7:16</a:t>
            </a:r>
          </a:p>
          <a:p>
            <a:endParaRPr lang="en-US" sz="2800" dirty="0" smtClean="0"/>
          </a:p>
          <a:p>
            <a:r>
              <a:rPr lang="en-US" sz="2800" dirty="0" smtClean="0"/>
              <a:t>*</a:t>
            </a:r>
            <a:r>
              <a:rPr lang="en-US" sz="2800" dirty="0"/>
              <a:t>Godly fruit is </a:t>
            </a:r>
            <a:r>
              <a:rPr lang="en-US" sz="2800" dirty="0" smtClean="0"/>
              <a:t>if you desire </a:t>
            </a:r>
            <a:r>
              <a:rPr lang="en-US" sz="2800" dirty="0"/>
              <a:t>to seek ALL of His ways and shed any falsehoods or traditions of </a:t>
            </a:r>
            <a:r>
              <a:rPr lang="en-US" sz="2800" dirty="0" smtClean="0"/>
              <a:t>man, </a:t>
            </a:r>
            <a:r>
              <a:rPr lang="en-US" sz="2800" dirty="0"/>
              <a:t>for His glory.</a:t>
            </a:r>
          </a:p>
          <a:p>
            <a:endParaRPr lang="en-US" sz="2800" dirty="0" smtClean="0"/>
          </a:p>
          <a:p>
            <a:r>
              <a:rPr lang="en-US" sz="2800" dirty="0" smtClean="0">
                <a:solidFill>
                  <a:srgbClr val="FF0000"/>
                </a:solidFill>
              </a:rPr>
              <a:t>If </a:t>
            </a:r>
            <a:r>
              <a:rPr lang="en-US" sz="2800" dirty="0">
                <a:solidFill>
                  <a:srgbClr val="FF0000"/>
                </a:solidFill>
              </a:rPr>
              <a:t>you love Me, keep My commandments</a:t>
            </a:r>
            <a:r>
              <a:rPr lang="en-US" sz="2800" dirty="0"/>
              <a:t> John 14:15</a:t>
            </a:r>
          </a:p>
          <a:p>
            <a:endParaRPr lang="en-US" sz="2800" dirty="0" smtClean="0"/>
          </a:p>
          <a:p>
            <a:r>
              <a:rPr lang="en-US" sz="2800" dirty="0" smtClean="0"/>
              <a:t>So </a:t>
            </a:r>
            <a:r>
              <a:rPr lang="en-US" sz="2800" dirty="0"/>
              <a:t>if you </a:t>
            </a:r>
            <a:r>
              <a:rPr lang="en-US" sz="2800" dirty="0" smtClean="0"/>
              <a:t>claim to know and love Jesus Christ </a:t>
            </a:r>
            <a:r>
              <a:rPr lang="en-US" sz="2800" dirty="0"/>
              <a:t>you must know and keep His ways, not man's. </a:t>
            </a:r>
          </a:p>
          <a:p>
            <a:endParaRPr lang="en-US" sz="2800" dirty="0"/>
          </a:p>
        </p:txBody>
      </p:sp>
    </p:spTree>
    <p:extLst>
      <p:ext uri="{BB962C8B-B14F-4D97-AF65-F5344CB8AC3E}">
        <p14:creationId xmlns:p14="http://schemas.microsoft.com/office/powerpoint/2010/main" val="20871906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986528"/>
          </a:xfrm>
          <a:prstGeom prst="rect">
            <a:avLst/>
          </a:prstGeom>
        </p:spPr>
        <p:txBody>
          <a:bodyPr wrap="square">
            <a:spAutoFit/>
          </a:bodyPr>
          <a:lstStyle/>
          <a:p>
            <a:r>
              <a:rPr lang="en-US" sz="2800" dirty="0" smtClean="0"/>
              <a:t>            </a:t>
            </a:r>
            <a:r>
              <a:rPr lang="en-US" sz="2800" b="1" dirty="0" smtClean="0"/>
              <a:t>What Would Jesus or Apostle Paul Say Today?</a:t>
            </a:r>
          </a:p>
          <a:p>
            <a:r>
              <a:rPr lang="en-US" sz="2800" dirty="0" smtClean="0"/>
              <a:t>Would </a:t>
            </a:r>
            <a:r>
              <a:rPr lang="en-US" sz="2800" dirty="0"/>
              <a:t>the A</a:t>
            </a:r>
            <a:r>
              <a:rPr lang="en-US" sz="2800" dirty="0" smtClean="0"/>
              <a:t>postles or </a:t>
            </a:r>
            <a:r>
              <a:rPr lang="en-US" sz="2800" dirty="0"/>
              <a:t>Jesus </a:t>
            </a:r>
            <a:r>
              <a:rPr lang="en-US" sz="2800" dirty="0" smtClean="0"/>
              <a:t>even </a:t>
            </a:r>
            <a:r>
              <a:rPr lang="en-US" sz="2800" dirty="0"/>
              <a:t>recognize the modern places </a:t>
            </a:r>
            <a:r>
              <a:rPr lang="en-US" sz="2800" dirty="0" smtClean="0"/>
              <a:t>as </a:t>
            </a:r>
            <a:r>
              <a:rPr lang="en-US" sz="2800" dirty="0"/>
              <a:t>His church by </a:t>
            </a:r>
            <a:r>
              <a:rPr lang="en-US" sz="2800" dirty="0" smtClean="0"/>
              <a:t>their biblical fruit? They </a:t>
            </a:r>
            <a:r>
              <a:rPr lang="en-US" sz="2800" dirty="0"/>
              <a:t>were holy, set apart, focused on God's Word, living as daily sacrifices before Him; following ALL His ways not man's traditions. </a:t>
            </a:r>
            <a:r>
              <a:rPr lang="en-US" sz="2800" dirty="0">
                <a:solidFill>
                  <a:schemeClr val="tx2">
                    <a:lumMod val="60000"/>
                    <a:lumOff val="40000"/>
                  </a:schemeClr>
                </a:solidFill>
              </a:rPr>
              <a:t>What does your modern body look like in comparison? </a:t>
            </a:r>
            <a:r>
              <a:rPr lang="en-US" sz="2800" dirty="0" smtClean="0"/>
              <a:t>Today </a:t>
            </a:r>
            <a:r>
              <a:rPr lang="en-US" sz="2800" dirty="0"/>
              <a:t>most all fail the test of God's </a:t>
            </a:r>
            <a:r>
              <a:rPr lang="en-US" sz="2800" dirty="0" smtClean="0"/>
              <a:t>Word. </a:t>
            </a:r>
            <a:r>
              <a:rPr lang="en-US" sz="2800" dirty="0"/>
              <a:t>What does that say to you? God's truth is eternal so why has man changed God's holy body to be more man centered, emotional, relevant, carnal and worldly? The answer is sin. How do you fix that? You repent and cling to God’s Word in total obedience. You then reject man's ways and run to God's no matter the cost. (And it will cost you much...we know this</a:t>
            </a:r>
            <a:r>
              <a:rPr lang="en-US" sz="2800" dirty="0" smtClean="0"/>
              <a:t>.) </a:t>
            </a:r>
            <a:endParaRPr lang="en-US" sz="2800" dirty="0"/>
          </a:p>
          <a:p>
            <a:r>
              <a:rPr lang="en-US" sz="2800" dirty="0"/>
              <a:t>Then Jesus said to His disciples, “</a:t>
            </a:r>
            <a:r>
              <a:rPr lang="en-US" sz="2800" dirty="0">
                <a:solidFill>
                  <a:srgbClr val="FF0000"/>
                </a:solidFill>
              </a:rPr>
              <a:t>If anyone desires to come after Me, let him deny himself, and take up his cross, and follow Me </a:t>
            </a:r>
            <a:r>
              <a:rPr lang="en-US" sz="2800" dirty="0"/>
              <a:t>Matthew </a:t>
            </a:r>
            <a:r>
              <a:rPr lang="en-US" sz="2800" dirty="0" smtClean="0"/>
              <a:t>16:24</a:t>
            </a:r>
            <a:endParaRPr lang="en-US" sz="2800" dirty="0"/>
          </a:p>
        </p:txBody>
      </p:sp>
    </p:spTree>
    <p:extLst>
      <p:ext uri="{BB962C8B-B14F-4D97-AF65-F5344CB8AC3E}">
        <p14:creationId xmlns:p14="http://schemas.microsoft.com/office/powerpoint/2010/main" val="33164713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694414"/>
          </a:xfrm>
          <a:prstGeom prst="rect">
            <a:avLst/>
          </a:prstGeom>
        </p:spPr>
        <p:txBody>
          <a:bodyPr wrap="square">
            <a:spAutoFit/>
          </a:bodyPr>
          <a:lstStyle/>
          <a:p>
            <a:r>
              <a:rPr lang="en-US" sz="2800" dirty="0" smtClean="0"/>
              <a:t>Do </a:t>
            </a:r>
            <a:r>
              <a:rPr lang="en-US" sz="2800" dirty="0"/>
              <a:t>you know </a:t>
            </a:r>
            <a:r>
              <a:rPr lang="en-US" sz="2800" dirty="0" err="1"/>
              <a:t>satan</a:t>
            </a:r>
            <a:r>
              <a:rPr lang="en-US" sz="2800" dirty="0"/>
              <a:t> doesn't fight man's religion, he created it, uses it, then he takes souls to hell with him? Do you know he comes as an angel of light?</a:t>
            </a:r>
          </a:p>
          <a:p>
            <a:r>
              <a:rPr lang="en-US" sz="2800" dirty="0">
                <a:solidFill>
                  <a:schemeClr val="tx2">
                    <a:lumMod val="60000"/>
                    <a:lumOff val="40000"/>
                  </a:schemeClr>
                </a:solidFill>
              </a:rPr>
              <a:t>And no wonder! For Satan himself transforms himself into an angel of light.</a:t>
            </a:r>
            <a:r>
              <a:rPr lang="en-US" sz="2800" dirty="0"/>
              <a:t> 2 Corinthians 11:14</a:t>
            </a:r>
          </a:p>
          <a:p>
            <a:r>
              <a:rPr lang="en-US" sz="2800" dirty="0" smtClean="0"/>
              <a:t>Again please </a:t>
            </a:r>
            <a:r>
              <a:rPr lang="en-US" sz="2800" dirty="0"/>
              <a:t>test all you believe lest you be </a:t>
            </a:r>
            <a:r>
              <a:rPr lang="en-US" sz="2800" dirty="0" smtClean="0"/>
              <a:t>deceived! </a:t>
            </a:r>
          </a:p>
          <a:p>
            <a:r>
              <a:rPr lang="en-US" sz="2800" dirty="0" smtClean="0"/>
              <a:t>(</a:t>
            </a:r>
            <a:r>
              <a:rPr lang="en-US" sz="2800" dirty="0"/>
              <a:t>1 Thessalonians 5:21)</a:t>
            </a:r>
          </a:p>
          <a:p>
            <a:r>
              <a:rPr lang="en-US" sz="2800" dirty="0"/>
              <a:t>We were saved out of man's false denominational system and we come here in truth to inform you of the serious biblical errors that "could" cost you your eternal life. You won't grow in the biblical way the Father has ordained unless you seek His ways and reject </a:t>
            </a:r>
            <a:r>
              <a:rPr lang="en-US" sz="2800" dirty="0" smtClean="0"/>
              <a:t>man's. </a:t>
            </a:r>
            <a:r>
              <a:rPr lang="en-US" sz="2800" dirty="0"/>
              <a:t>Jesus warned in Matthew 7 that MANY will think they are His but He will cast them away into </a:t>
            </a:r>
            <a:r>
              <a:rPr lang="en-US" sz="2800" dirty="0" smtClean="0"/>
              <a:t>hell because they are </a:t>
            </a:r>
            <a:r>
              <a:rPr lang="en-US" sz="2800" dirty="0" smtClean="0">
                <a:solidFill>
                  <a:srgbClr val="FF0000"/>
                </a:solidFill>
              </a:rPr>
              <a:t>lawless</a:t>
            </a:r>
            <a:r>
              <a:rPr lang="en-US" sz="2800" dirty="0" smtClean="0"/>
              <a:t>! We </a:t>
            </a:r>
            <a:r>
              <a:rPr lang="en-US" sz="2800" dirty="0"/>
              <a:t>lovingly challenge </a:t>
            </a:r>
            <a:r>
              <a:rPr lang="en-US" sz="2800" dirty="0" smtClean="0"/>
              <a:t>you, </a:t>
            </a:r>
            <a:r>
              <a:rPr lang="en-US" sz="2800" dirty="0"/>
              <a:t>and anyone else to reason over God's Word with us and seek the </a:t>
            </a:r>
            <a:r>
              <a:rPr lang="en-US" sz="2800" dirty="0" smtClean="0"/>
              <a:t>truth for God’s glory. </a:t>
            </a:r>
            <a:endParaRPr lang="en-US" sz="2800" dirty="0"/>
          </a:p>
          <a:p>
            <a:endParaRPr lang="en-US" sz="2800" dirty="0"/>
          </a:p>
          <a:p>
            <a:r>
              <a:rPr lang="en-US" dirty="0"/>
              <a:t> </a:t>
            </a:r>
          </a:p>
        </p:txBody>
      </p:sp>
    </p:spTree>
    <p:extLst>
      <p:ext uri="{BB962C8B-B14F-4D97-AF65-F5344CB8AC3E}">
        <p14:creationId xmlns:p14="http://schemas.microsoft.com/office/powerpoint/2010/main" val="193480197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417415"/>
          </a:xfrm>
          <a:prstGeom prst="rect">
            <a:avLst/>
          </a:prstGeom>
        </p:spPr>
        <p:txBody>
          <a:bodyPr wrap="square">
            <a:spAutoFit/>
          </a:bodyPr>
          <a:lstStyle/>
          <a:p>
            <a:r>
              <a:rPr lang="en-US" sz="2800" dirty="0" smtClean="0"/>
              <a:t>Jesus said: </a:t>
            </a:r>
          </a:p>
          <a:p>
            <a:r>
              <a:rPr lang="en-US" sz="2800" dirty="0" smtClean="0">
                <a:solidFill>
                  <a:srgbClr val="FF0000"/>
                </a:solidFill>
              </a:rPr>
              <a:t>Not </a:t>
            </a:r>
            <a:r>
              <a:rPr lang="en-US" sz="2800" dirty="0">
                <a:solidFill>
                  <a:srgbClr val="FF0000"/>
                </a:solidFill>
              </a:rPr>
              <a:t>everyone who says to Me, ‘Lord, Lord,’ shall enter the kingdom of heaven, but he who does the will of My Father in heaven. Many will say to Me in that day, ‘Lord, Lord, have we not prophesied in Your name, cast out demons in Your name, and done many wonders in Your name?’ And then I will declare to them, ‘I never knew you; depart from Me, you who practice lawlessness!’ </a:t>
            </a:r>
            <a:r>
              <a:rPr lang="en-US" sz="2800" dirty="0"/>
              <a:t>Matthew </a:t>
            </a:r>
            <a:r>
              <a:rPr lang="en-US" sz="2800" dirty="0" smtClean="0"/>
              <a:t>7:21-23</a:t>
            </a:r>
          </a:p>
          <a:p>
            <a:r>
              <a:rPr lang="en-US" sz="2800" dirty="0" smtClean="0"/>
              <a:t>*************************************************</a:t>
            </a:r>
            <a:endParaRPr lang="en-US" sz="2800" dirty="0"/>
          </a:p>
          <a:p>
            <a:r>
              <a:rPr lang="en-US" sz="2800" dirty="0"/>
              <a:t> </a:t>
            </a:r>
            <a:r>
              <a:rPr lang="en-US" sz="2800" dirty="0" smtClean="0"/>
              <a:t>Jesus also said: </a:t>
            </a:r>
            <a:r>
              <a:rPr lang="en-US" sz="2800" dirty="0"/>
              <a:t> </a:t>
            </a:r>
          </a:p>
          <a:p>
            <a:r>
              <a:rPr lang="en-US" sz="2800" dirty="0">
                <a:solidFill>
                  <a:srgbClr val="FF0000"/>
                </a:solidFill>
              </a:rPr>
              <a:t>Because narrow is the gate and difficult is the way which leads to life, and there are FEW who find it.</a:t>
            </a:r>
            <a:r>
              <a:rPr lang="en-US" sz="2800" dirty="0"/>
              <a:t> Matthew </a:t>
            </a:r>
            <a:r>
              <a:rPr lang="en-US" sz="2800" dirty="0" smtClean="0"/>
              <a:t>7:14</a:t>
            </a:r>
          </a:p>
          <a:p>
            <a:endParaRPr lang="en-US" sz="2800" dirty="0"/>
          </a:p>
          <a:p>
            <a:r>
              <a:rPr lang="en-US" sz="2800" dirty="0"/>
              <a:t>Are you following the massive modern religious crowds </a:t>
            </a:r>
            <a:r>
              <a:rPr lang="en-US" sz="2800" dirty="0" smtClean="0"/>
              <a:t>or </a:t>
            </a:r>
            <a:r>
              <a:rPr lang="en-US" sz="2800" dirty="0"/>
              <a:t>are you on His VERY </a:t>
            </a:r>
            <a:r>
              <a:rPr lang="en-US" sz="2800" dirty="0">
                <a:solidFill>
                  <a:schemeClr val="tx2">
                    <a:lumMod val="60000"/>
                    <a:lumOff val="40000"/>
                  </a:schemeClr>
                </a:solidFill>
              </a:rPr>
              <a:t>narrow road </a:t>
            </a:r>
            <a:r>
              <a:rPr lang="en-US" sz="2800" dirty="0"/>
              <a:t>to spirit, truth and biblical worship</a:t>
            </a:r>
            <a:r>
              <a:rPr lang="en-US" sz="2800" dirty="0" smtClean="0"/>
              <a:t>? </a:t>
            </a:r>
            <a:endParaRPr lang="en-US" sz="2800" dirty="0"/>
          </a:p>
          <a:p>
            <a:endParaRPr lang="en-US" sz="2800" dirty="0"/>
          </a:p>
        </p:txBody>
      </p:sp>
    </p:spTree>
    <p:extLst>
      <p:ext uri="{BB962C8B-B14F-4D97-AF65-F5344CB8AC3E}">
        <p14:creationId xmlns:p14="http://schemas.microsoft.com/office/powerpoint/2010/main" val="109501619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r>
              <a:rPr lang="en-US" sz="2800" dirty="0" smtClean="0"/>
              <a:t>                           Why Does This ALL Matter?</a:t>
            </a:r>
          </a:p>
          <a:p>
            <a:r>
              <a:rPr lang="en-US" sz="2800" dirty="0" smtClean="0"/>
              <a:t>The </a:t>
            </a:r>
            <a:r>
              <a:rPr lang="en-US" sz="2800" dirty="0"/>
              <a:t>bible teaches that Christ's true body functions in all biblical truth, is overseen by elders, runs by His Spirit; meets often in close knit relationships with accountability to one another; is obedient, pure, holy and not of this world's fallen ways </a:t>
            </a:r>
            <a:r>
              <a:rPr lang="en-US" sz="2800" dirty="0" smtClean="0"/>
              <a:t>and they are </a:t>
            </a:r>
            <a:r>
              <a:rPr lang="en-US" sz="2800" dirty="0"/>
              <a:t>aliens and pilgrims in this world. Do you feel like an alien here because you follow His </a:t>
            </a:r>
            <a:r>
              <a:rPr lang="en-US" sz="2800" dirty="0" smtClean="0"/>
              <a:t>ways? Or </a:t>
            </a:r>
            <a:r>
              <a:rPr lang="en-US" sz="2800" dirty="0"/>
              <a:t>do you fit right into this world (that </a:t>
            </a:r>
            <a:r>
              <a:rPr lang="en-US" sz="2800" dirty="0" err="1"/>
              <a:t>satan</a:t>
            </a:r>
            <a:r>
              <a:rPr lang="en-US" sz="2800" dirty="0"/>
              <a:t> rules) that God will destroy one day because of disobedience, rebellion and sin</a:t>
            </a:r>
            <a:r>
              <a:rPr lang="en-US" sz="2800" dirty="0" smtClean="0"/>
              <a:t>? </a:t>
            </a:r>
            <a:endParaRPr lang="en-US" sz="2800" dirty="0"/>
          </a:p>
          <a:p>
            <a:r>
              <a:rPr lang="en-US" sz="2800" dirty="0" smtClean="0">
                <a:solidFill>
                  <a:schemeClr val="tx2">
                    <a:lumMod val="60000"/>
                    <a:lumOff val="40000"/>
                  </a:schemeClr>
                </a:solidFill>
              </a:rPr>
              <a:t>“who </a:t>
            </a:r>
            <a:r>
              <a:rPr lang="en-US" sz="2800" dirty="0">
                <a:solidFill>
                  <a:schemeClr val="tx2">
                    <a:lumMod val="60000"/>
                    <a:lumOff val="40000"/>
                  </a:schemeClr>
                </a:solidFill>
              </a:rPr>
              <a:t>once were not a people but are now the people of God, who had not obtained mercy but now have obtained mercy. Beloved, I beg you as sojourners and pilgrims, abstain from fleshly lusts which war against the soul, having your conduct honorable among the Gentiles, that when they speak against you as evildoers, they may, by your good works which they observe, glorify God in the day of </a:t>
            </a:r>
            <a:r>
              <a:rPr lang="en-US" sz="2800" dirty="0" smtClean="0">
                <a:solidFill>
                  <a:schemeClr val="tx2">
                    <a:lumMod val="60000"/>
                    <a:lumOff val="40000"/>
                  </a:schemeClr>
                </a:solidFill>
              </a:rPr>
              <a:t>visitation”</a:t>
            </a:r>
            <a:r>
              <a:rPr lang="en-US" sz="2800" dirty="0" smtClean="0"/>
              <a:t>. </a:t>
            </a:r>
            <a:r>
              <a:rPr lang="en-US" sz="2800" dirty="0"/>
              <a:t>1 Peter 2:10-12</a:t>
            </a:r>
          </a:p>
        </p:txBody>
      </p:sp>
    </p:spTree>
    <p:extLst>
      <p:ext uri="{BB962C8B-B14F-4D97-AF65-F5344CB8AC3E}">
        <p14:creationId xmlns:p14="http://schemas.microsoft.com/office/powerpoint/2010/main" val="92740367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r>
              <a:rPr lang="en-US" sz="2800" dirty="0" smtClean="0"/>
              <a:t>We have exposed much truth to you here.  Do </a:t>
            </a:r>
            <a:r>
              <a:rPr lang="en-US" sz="2800" dirty="0"/>
              <a:t>you care to go deeper to seek perfection for His glory? </a:t>
            </a:r>
            <a:r>
              <a:rPr lang="en-US" sz="2800" dirty="0" smtClean="0"/>
              <a:t>If </a:t>
            </a:r>
            <a:r>
              <a:rPr lang="en-US" sz="2800" dirty="0"/>
              <a:t>you claim </a:t>
            </a:r>
            <a:r>
              <a:rPr lang="en-US" sz="2800" dirty="0" smtClean="0"/>
              <a:t>Him, </a:t>
            </a:r>
            <a:r>
              <a:rPr lang="en-US" sz="2800" dirty="0"/>
              <a:t>then you must strive on for truth or darkness will be your end. </a:t>
            </a:r>
            <a:r>
              <a:rPr lang="en-US" sz="2800" dirty="0" smtClean="0"/>
              <a:t> </a:t>
            </a:r>
          </a:p>
          <a:p>
            <a:r>
              <a:rPr lang="en-US" sz="2800" dirty="0" smtClean="0"/>
              <a:t>Jesus said: </a:t>
            </a:r>
            <a:r>
              <a:rPr lang="en-US" sz="2800" dirty="0" smtClean="0">
                <a:solidFill>
                  <a:srgbClr val="FF0000"/>
                </a:solidFill>
              </a:rPr>
              <a:t>And </a:t>
            </a:r>
            <a:r>
              <a:rPr lang="en-US" sz="2800" dirty="0">
                <a:solidFill>
                  <a:srgbClr val="FF0000"/>
                </a:solidFill>
              </a:rPr>
              <a:t>this is the condemnation, that the light has come into the world, and men loved darkness rather than light, because their deeds were evil. For everyone practicing evil hates the light and does not come to the light, lest his deeds should be exposed. But he who does the truth comes to the light, that they have been done in God.”</a:t>
            </a:r>
            <a:r>
              <a:rPr lang="en-US" sz="2800" dirty="0"/>
              <a:t> John 3: 19-21</a:t>
            </a:r>
          </a:p>
          <a:p>
            <a:endParaRPr lang="en-US" sz="2800" dirty="0" smtClean="0"/>
          </a:p>
          <a:p>
            <a:r>
              <a:rPr lang="en-US" sz="2800" dirty="0"/>
              <a:t>Why do these areas matter? Why must you strive for higher holy ground </a:t>
            </a:r>
            <a:r>
              <a:rPr lang="en-US" sz="2800" dirty="0" smtClean="0"/>
              <a:t>and truth in </a:t>
            </a:r>
            <a:r>
              <a:rPr lang="en-US" sz="2800" dirty="0"/>
              <a:t>His word</a:t>
            </a:r>
            <a:r>
              <a:rPr lang="en-US" sz="2800" dirty="0" smtClean="0"/>
              <a:t>? Because mere belief is not enough</a:t>
            </a:r>
            <a:r>
              <a:rPr lang="en-US" sz="2800" dirty="0"/>
              <a:t>. </a:t>
            </a:r>
            <a:r>
              <a:rPr lang="en-US" sz="2800" dirty="0">
                <a:solidFill>
                  <a:schemeClr val="tx2">
                    <a:lumMod val="60000"/>
                    <a:lumOff val="40000"/>
                  </a:schemeClr>
                </a:solidFill>
              </a:rPr>
              <a:t>Even the </a:t>
            </a:r>
            <a:r>
              <a:rPr lang="en-US" sz="2800" b="1" dirty="0">
                <a:solidFill>
                  <a:schemeClr val="tx2">
                    <a:lumMod val="60000"/>
                    <a:lumOff val="40000"/>
                  </a:schemeClr>
                </a:solidFill>
              </a:rPr>
              <a:t>demons</a:t>
            </a:r>
            <a:r>
              <a:rPr lang="en-US" sz="2800" dirty="0">
                <a:solidFill>
                  <a:schemeClr val="tx2">
                    <a:lumMod val="60000"/>
                    <a:lumOff val="40000"/>
                  </a:schemeClr>
                </a:solidFill>
              </a:rPr>
              <a:t> </a:t>
            </a:r>
            <a:r>
              <a:rPr lang="en-US" sz="2800" b="1" dirty="0">
                <a:solidFill>
                  <a:schemeClr val="tx2">
                    <a:lumMod val="60000"/>
                    <a:lumOff val="40000"/>
                  </a:schemeClr>
                </a:solidFill>
              </a:rPr>
              <a:t>believe</a:t>
            </a:r>
            <a:r>
              <a:rPr lang="en-US" sz="2800" dirty="0">
                <a:solidFill>
                  <a:schemeClr val="tx2">
                    <a:lumMod val="60000"/>
                    <a:lumOff val="40000"/>
                  </a:schemeClr>
                </a:solidFill>
              </a:rPr>
              <a:t>—and </a:t>
            </a:r>
            <a:r>
              <a:rPr lang="en-US" sz="2800" dirty="0" smtClean="0">
                <a:solidFill>
                  <a:schemeClr val="tx2">
                    <a:lumMod val="60000"/>
                    <a:lumOff val="40000"/>
                  </a:schemeClr>
                </a:solidFill>
              </a:rPr>
              <a:t>tremble </a:t>
            </a:r>
            <a:r>
              <a:rPr lang="en-US" sz="2800" dirty="0" smtClean="0"/>
              <a:t>James 2:19 </a:t>
            </a:r>
            <a:endParaRPr lang="en-US" sz="2800" dirty="0"/>
          </a:p>
          <a:p>
            <a:r>
              <a:rPr lang="en-US" sz="2800" dirty="0"/>
              <a:t>Jesus said: Matthew 5:48 </a:t>
            </a:r>
            <a:r>
              <a:rPr lang="en-US" sz="2800" dirty="0">
                <a:solidFill>
                  <a:srgbClr val="FF0000"/>
                </a:solidFill>
              </a:rPr>
              <a:t>Therefore you shall be perfect, just as your Father in heaven is perfect.</a:t>
            </a:r>
          </a:p>
          <a:p>
            <a:endParaRPr lang="en-US" sz="2800" dirty="0" smtClean="0"/>
          </a:p>
        </p:txBody>
      </p:sp>
    </p:spTree>
    <p:extLst>
      <p:ext uri="{BB962C8B-B14F-4D97-AF65-F5344CB8AC3E}">
        <p14:creationId xmlns:p14="http://schemas.microsoft.com/office/powerpoint/2010/main" val="41435522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7417415"/>
          </a:xfrm>
          <a:prstGeom prst="rect">
            <a:avLst/>
          </a:prstGeom>
        </p:spPr>
        <p:txBody>
          <a:bodyPr wrap="square">
            <a:spAutoFit/>
          </a:bodyPr>
          <a:lstStyle/>
          <a:p>
            <a:r>
              <a:rPr lang="en-US" sz="2800" dirty="0" smtClean="0"/>
              <a:t>Why should you desire biblical holiness? The </a:t>
            </a:r>
            <a:r>
              <a:rPr lang="en-US" sz="2800" dirty="0"/>
              <a:t>W</a:t>
            </a:r>
            <a:r>
              <a:rPr lang="en-US" sz="2800" dirty="0" smtClean="0"/>
              <a:t>ord says:</a:t>
            </a:r>
          </a:p>
          <a:p>
            <a:r>
              <a:rPr lang="en-US" sz="2800" dirty="0" smtClean="0">
                <a:solidFill>
                  <a:schemeClr val="tx2">
                    <a:lumMod val="60000"/>
                    <a:lumOff val="40000"/>
                  </a:schemeClr>
                </a:solidFill>
              </a:rPr>
              <a:t>Pursue </a:t>
            </a:r>
            <a:r>
              <a:rPr lang="en-US" sz="2800" dirty="0">
                <a:solidFill>
                  <a:schemeClr val="tx2">
                    <a:lumMod val="60000"/>
                    <a:lumOff val="40000"/>
                  </a:schemeClr>
                </a:solidFill>
              </a:rPr>
              <a:t>peace with all people, and holiness, without which no one will see the </a:t>
            </a:r>
            <a:r>
              <a:rPr lang="en-US" sz="2800" dirty="0" smtClean="0">
                <a:solidFill>
                  <a:schemeClr val="tx2">
                    <a:lumMod val="60000"/>
                    <a:lumOff val="40000"/>
                  </a:schemeClr>
                </a:solidFill>
              </a:rPr>
              <a:t>Lord. </a:t>
            </a:r>
            <a:r>
              <a:rPr lang="en-US" sz="2800" dirty="0"/>
              <a:t>Hebrews </a:t>
            </a:r>
            <a:r>
              <a:rPr lang="en-US" sz="2800" dirty="0" smtClean="0"/>
              <a:t>12:14</a:t>
            </a:r>
          </a:p>
          <a:p>
            <a:r>
              <a:rPr lang="en-US" sz="2800" dirty="0" smtClean="0"/>
              <a:t>Why should you try to be holy (set apart) in all that you do? The bible says: </a:t>
            </a:r>
            <a:r>
              <a:rPr lang="en-US" sz="2800" dirty="0" smtClean="0">
                <a:solidFill>
                  <a:schemeClr val="tx2">
                    <a:lumMod val="60000"/>
                    <a:lumOff val="40000"/>
                  </a:schemeClr>
                </a:solidFill>
              </a:rPr>
              <a:t>But </a:t>
            </a:r>
            <a:r>
              <a:rPr lang="en-US" sz="2800" dirty="0">
                <a:solidFill>
                  <a:schemeClr val="tx2">
                    <a:lumMod val="60000"/>
                    <a:lumOff val="40000"/>
                  </a:schemeClr>
                </a:solidFill>
              </a:rPr>
              <a:t>as He who called you is holy, you also be holy in all your </a:t>
            </a:r>
            <a:r>
              <a:rPr lang="en-US" sz="2800" dirty="0" smtClean="0">
                <a:solidFill>
                  <a:schemeClr val="tx2">
                    <a:lumMod val="60000"/>
                    <a:lumOff val="40000"/>
                  </a:schemeClr>
                </a:solidFill>
              </a:rPr>
              <a:t>conduct. </a:t>
            </a:r>
            <a:r>
              <a:rPr lang="en-US" sz="2800" dirty="0"/>
              <a:t>1 Peter </a:t>
            </a:r>
            <a:r>
              <a:rPr lang="en-US" sz="2800" dirty="0" smtClean="0"/>
              <a:t>1:15</a:t>
            </a:r>
          </a:p>
          <a:p>
            <a:r>
              <a:rPr lang="en-US" sz="2800" dirty="0" smtClean="0"/>
              <a:t>What kind of life should you live? The bible says:</a:t>
            </a:r>
            <a:endParaRPr lang="en-US" sz="2800" dirty="0"/>
          </a:p>
          <a:p>
            <a:r>
              <a:rPr lang="en-US" sz="2800" dirty="0">
                <a:solidFill>
                  <a:schemeClr val="tx2">
                    <a:lumMod val="60000"/>
                    <a:lumOff val="40000"/>
                  </a:schemeClr>
                </a:solidFill>
              </a:rPr>
              <a:t>I beseech you therefore, brethren, by the mercies of God, that you present your bodies a living sacrifice, holy, acceptable to God, which is your reasonable service. </a:t>
            </a:r>
            <a:r>
              <a:rPr lang="en-US" sz="2800" dirty="0"/>
              <a:t>Romans </a:t>
            </a:r>
            <a:r>
              <a:rPr lang="en-US" sz="2800" dirty="0" smtClean="0"/>
              <a:t>12:1</a:t>
            </a:r>
          </a:p>
          <a:p>
            <a:r>
              <a:rPr lang="en-US" sz="2800" dirty="0" smtClean="0"/>
              <a:t>Why should you be striving and clinging to God’s way’s not man’s? </a:t>
            </a:r>
            <a:r>
              <a:rPr lang="en-US" sz="2800" dirty="0" smtClean="0">
                <a:solidFill>
                  <a:schemeClr val="tx2">
                    <a:lumMod val="60000"/>
                    <a:lumOff val="40000"/>
                  </a:schemeClr>
                </a:solidFill>
              </a:rPr>
              <a:t>You </a:t>
            </a:r>
            <a:r>
              <a:rPr lang="en-US" sz="2800" dirty="0">
                <a:solidFill>
                  <a:schemeClr val="tx2">
                    <a:lumMod val="60000"/>
                    <a:lumOff val="40000"/>
                  </a:schemeClr>
                </a:solidFill>
              </a:rPr>
              <a:t>reject all those who stray from Your statutes, For their deceit is falsehood. </a:t>
            </a:r>
            <a:r>
              <a:rPr lang="en-US" sz="2800" dirty="0"/>
              <a:t>Psalm </a:t>
            </a:r>
            <a:r>
              <a:rPr lang="en-US" sz="2800" dirty="0" smtClean="0"/>
              <a:t>119:118</a:t>
            </a:r>
          </a:p>
          <a:p>
            <a:r>
              <a:rPr lang="en-US" sz="2800" dirty="0" smtClean="0"/>
              <a:t/>
            </a:r>
            <a:br>
              <a:rPr lang="en-US" sz="2800" dirty="0" smtClean="0"/>
            </a:br>
            <a:r>
              <a:rPr lang="en-US" sz="2800" dirty="0" smtClean="0">
                <a:solidFill>
                  <a:srgbClr val="FF0000"/>
                </a:solidFill>
              </a:rPr>
              <a:t>      *God will reject those who reject His biblical way’s*</a:t>
            </a:r>
            <a:endParaRPr lang="en-US" sz="2800" dirty="0">
              <a:solidFill>
                <a:srgbClr val="FF0000"/>
              </a:solidFill>
            </a:endParaRPr>
          </a:p>
          <a:p>
            <a:r>
              <a:rPr lang="en-US" sz="2800" dirty="0">
                <a:solidFill>
                  <a:srgbClr val="FF0000"/>
                </a:solidFill>
              </a:rPr>
              <a:t> </a:t>
            </a:r>
          </a:p>
          <a:p>
            <a:endParaRPr lang="en-US" sz="2800" dirty="0"/>
          </a:p>
        </p:txBody>
      </p:sp>
    </p:spTree>
    <p:extLst>
      <p:ext uri="{BB962C8B-B14F-4D97-AF65-F5344CB8AC3E}">
        <p14:creationId xmlns:p14="http://schemas.microsoft.com/office/powerpoint/2010/main" val="1393651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294305"/>
          </a:xfrm>
          <a:prstGeom prst="rect">
            <a:avLst/>
          </a:prstGeom>
        </p:spPr>
        <p:txBody>
          <a:bodyPr wrap="square">
            <a:spAutoFit/>
          </a:bodyPr>
          <a:lstStyle/>
          <a:p>
            <a:pPr algn="ctr"/>
            <a:r>
              <a:rPr lang="en-US" sz="3600" dirty="0" smtClean="0"/>
              <a:t>You may ask us ‘is holding tight to His truth and doctrines really so important’?  </a:t>
            </a:r>
          </a:p>
          <a:p>
            <a:r>
              <a:rPr lang="en-US" sz="3600" dirty="0" smtClean="0"/>
              <a:t>What does God’s Word have to say?</a:t>
            </a:r>
          </a:p>
          <a:p>
            <a:r>
              <a:rPr lang="en-US" sz="3600" dirty="0" smtClean="0"/>
              <a:t>“</a:t>
            </a:r>
            <a:r>
              <a:rPr lang="en-US" sz="3600" dirty="0" smtClean="0">
                <a:solidFill>
                  <a:schemeClr val="tx2">
                    <a:lumMod val="60000"/>
                    <a:lumOff val="40000"/>
                  </a:schemeClr>
                </a:solidFill>
              </a:rPr>
              <a:t>Whosoever </a:t>
            </a:r>
            <a:r>
              <a:rPr lang="en-US" sz="3600" dirty="0" err="1">
                <a:solidFill>
                  <a:schemeClr val="tx2">
                    <a:lumMod val="60000"/>
                    <a:lumOff val="40000"/>
                  </a:schemeClr>
                </a:solidFill>
              </a:rPr>
              <a:t>transgresseth</a:t>
            </a:r>
            <a:r>
              <a:rPr lang="en-US" sz="3600" dirty="0">
                <a:solidFill>
                  <a:schemeClr val="tx2">
                    <a:lumMod val="60000"/>
                    <a:lumOff val="40000"/>
                  </a:schemeClr>
                </a:solidFill>
              </a:rPr>
              <a:t>, and </a:t>
            </a:r>
            <a:r>
              <a:rPr lang="en-US" sz="3600" dirty="0" err="1">
                <a:solidFill>
                  <a:schemeClr val="tx2">
                    <a:lumMod val="60000"/>
                    <a:lumOff val="40000"/>
                  </a:schemeClr>
                </a:solidFill>
              </a:rPr>
              <a:t>abideth</a:t>
            </a:r>
            <a:r>
              <a:rPr lang="en-US" sz="3600" dirty="0">
                <a:solidFill>
                  <a:schemeClr val="tx2">
                    <a:lumMod val="60000"/>
                    <a:lumOff val="40000"/>
                  </a:schemeClr>
                </a:solidFill>
              </a:rPr>
              <a:t> not in the doctrine of Christ, hath not God. He that </a:t>
            </a:r>
            <a:r>
              <a:rPr lang="en-US" sz="3600" dirty="0" err="1">
                <a:solidFill>
                  <a:schemeClr val="tx2">
                    <a:lumMod val="60000"/>
                    <a:lumOff val="40000"/>
                  </a:schemeClr>
                </a:solidFill>
              </a:rPr>
              <a:t>abideth</a:t>
            </a:r>
            <a:r>
              <a:rPr lang="en-US" sz="3600" dirty="0">
                <a:solidFill>
                  <a:schemeClr val="tx2">
                    <a:lumMod val="60000"/>
                    <a:lumOff val="40000"/>
                  </a:schemeClr>
                </a:solidFill>
              </a:rPr>
              <a:t> in the doctrine of Christ, he hath both the Father and the </a:t>
            </a:r>
            <a:r>
              <a:rPr lang="en-US" sz="3600" dirty="0" smtClean="0">
                <a:solidFill>
                  <a:schemeClr val="tx2">
                    <a:lumMod val="60000"/>
                    <a:lumOff val="40000"/>
                  </a:schemeClr>
                </a:solidFill>
              </a:rPr>
              <a:t>Son</a:t>
            </a:r>
            <a:r>
              <a:rPr lang="en-US" sz="3600" dirty="0" smtClean="0"/>
              <a:t>”.  2 </a:t>
            </a:r>
            <a:r>
              <a:rPr lang="en-US" sz="3600" dirty="0"/>
              <a:t>John </a:t>
            </a:r>
            <a:r>
              <a:rPr lang="en-US" sz="3600" dirty="0" smtClean="0"/>
              <a:t>1:9</a:t>
            </a:r>
            <a:endParaRPr lang="en-US" sz="3600" dirty="0"/>
          </a:p>
          <a:p>
            <a:r>
              <a:rPr lang="en-US" sz="3600" dirty="0" smtClean="0"/>
              <a:t>Doctrine means = teachings; His people must follow “all” of the bible’s doctrines and not man’s traditions.</a:t>
            </a:r>
            <a:endParaRPr lang="en-US" sz="3600" dirty="0"/>
          </a:p>
          <a:p>
            <a:r>
              <a:rPr lang="en-US" sz="3600" dirty="0" smtClean="0"/>
              <a:t> Have you really </a:t>
            </a:r>
            <a:r>
              <a:rPr lang="en-US" sz="3600" dirty="0" smtClean="0">
                <a:solidFill>
                  <a:srgbClr val="FF0000"/>
                </a:solidFill>
              </a:rPr>
              <a:t>studied</a:t>
            </a:r>
            <a:r>
              <a:rPr lang="en-US" sz="3600" dirty="0" smtClean="0"/>
              <a:t> to know His doctrines or have you been fooled to follow man’s way’s?</a:t>
            </a:r>
            <a:r>
              <a:rPr lang="en-US" sz="3600" dirty="0"/>
              <a:t/>
            </a:r>
            <a:br>
              <a:rPr lang="en-US" sz="3600" dirty="0"/>
            </a:br>
            <a:endParaRPr lang="en-US" sz="3600" dirty="0"/>
          </a:p>
        </p:txBody>
      </p:sp>
    </p:spTree>
    <p:extLst>
      <p:ext uri="{BB962C8B-B14F-4D97-AF65-F5344CB8AC3E}">
        <p14:creationId xmlns:p14="http://schemas.microsoft.com/office/powerpoint/2010/main" val="395328012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7417415"/>
          </a:xfrm>
          <a:prstGeom prst="rect">
            <a:avLst/>
          </a:prstGeom>
        </p:spPr>
        <p:txBody>
          <a:bodyPr wrap="square">
            <a:spAutoFit/>
          </a:bodyPr>
          <a:lstStyle/>
          <a:p>
            <a:r>
              <a:rPr lang="en-US" sz="2800" dirty="0"/>
              <a:t>Now you may </a:t>
            </a:r>
            <a:r>
              <a:rPr lang="en-US" sz="2800" dirty="0" smtClean="0"/>
              <a:t>think we just </a:t>
            </a:r>
            <a:r>
              <a:rPr lang="en-US" sz="2800" dirty="0"/>
              <a:t>want to steal converts </a:t>
            </a:r>
            <a:r>
              <a:rPr lang="en-US" sz="2800" dirty="0" smtClean="0"/>
              <a:t>and I want to  </a:t>
            </a:r>
            <a:r>
              <a:rPr lang="en-US" sz="2800" dirty="0"/>
              <a:t>be a </a:t>
            </a:r>
            <a:r>
              <a:rPr lang="en-US" sz="2800" dirty="0" smtClean="0"/>
              <a:t>pastor </a:t>
            </a:r>
            <a:r>
              <a:rPr lang="en-US" sz="2800" dirty="0"/>
              <a:t>but that's not true. We are simply called to proclaim the gospel truth and labor to see God build His New Testament church for His glory. That is what we are doing as we approach modern religious places and people. Ephesians 5:11 </a:t>
            </a:r>
            <a:r>
              <a:rPr lang="en-US" sz="2800" dirty="0" smtClean="0"/>
              <a:t>says: </a:t>
            </a:r>
            <a:r>
              <a:rPr lang="en-US" sz="2800" dirty="0">
                <a:solidFill>
                  <a:schemeClr val="tx2">
                    <a:lumMod val="60000"/>
                    <a:lumOff val="40000"/>
                  </a:schemeClr>
                </a:solidFill>
              </a:rPr>
              <a:t>"expose evil" </a:t>
            </a:r>
            <a:r>
              <a:rPr lang="en-US" sz="2800" dirty="0"/>
              <a:t>Would you agree that denying His holy ways for man's fallen ways is evil? (Man </a:t>
            </a:r>
            <a:r>
              <a:rPr lang="en-US" sz="2800" dirty="0" smtClean="0"/>
              <a:t>and </a:t>
            </a:r>
            <a:r>
              <a:rPr lang="en-US" sz="2800" dirty="0" err="1" smtClean="0"/>
              <a:t>satan</a:t>
            </a:r>
            <a:r>
              <a:rPr lang="en-US" sz="2800" dirty="0" smtClean="0"/>
              <a:t> has </a:t>
            </a:r>
            <a:r>
              <a:rPr lang="en-US" sz="2800" dirty="0"/>
              <a:t>stolen God's plan and created a false one.) We have found that most in the modern places today are in great darkness shown by their doctrinal fruit. It is evidenced by how the modern CEO pastors and people most often </a:t>
            </a:r>
            <a:r>
              <a:rPr lang="en-US" sz="2800" dirty="0">
                <a:solidFill>
                  <a:srgbClr val="FF0000"/>
                </a:solidFill>
              </a:rPr>
              <a:t>reject God's holy truth </a:t>
            </a:r>
            <a:r>
              <a:rPr lang="en-US" sz="2800" dirty="0"/>
              <a:t>but follow their traditions and error, even after </a:t>
            </a:r>
            <a:r>
              <a:rPr lang="en-US" sz="2800" dirty="0" smtClean="0"/>
              <a:t>being told </a:t>
            </a:r>
            <a:r>
              <a:rPr lang="en-US" sz="2800" dirty="0"/>
              <a:t>the truth! God's Word makes it clear that unless you're obediently seeking ALL </a:t>
            </a:r>
            <a:r>
              <a:rPr lang="en-US" sz="2800" dirty="0" smtClean="0"/>
              <a:t>of His </a:t>
            </a:r>
            <a:r>
              <a:rPr lang="en-US" sz="2800" dirty="0"/>
              <a:t>light, you don't have a Christ like mind and you may be in great </a:t>
            </a:r>
            <a:r>
              <a:rPr lang="en-US" sz="2800" dirty="0" smtClean="0"/>
              <a:t>danger of losing your soul.   </a:t>
            </a:r>
            <a:endParaRPr lang="en-US" sz="2800" dirty="0"/>
          </a:p>
          <a:p>
            <a:endParaRPr lang="en-US" sz="2800" dirty="0"/>
          </a:p>
          <a:p>
            <a:r>
              <a:rPr lang="en-US" sz="2800" dirty="0"/>
              <a:t> </a:t>
            </a:r>
          </a:p>
        </p:txBody>
      </p:sp>
    </p:spTree>
    <p:extLst>
      <p:ext uri="{BB962C8B-B14F-4D97-AF65-F5344CB8AC3E}">
        <p14:creationId xmlns:p14="http://schemas.microsoft.com/office/powerpoint/2010/main" val="414575911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r>
              <a:rPr lang="en-US" sz="2800" dirty="0">
                <a:solidFill>
                  <a:schemeClr val="tx2">
                    <a:lumMod val="60000"/>
                    <a:lumOff val="40000"/>
                  </a:schemeClr>
                </a:solidFill>
              </a:rPr>
              <a:t>The night is far spent, the day is at hand. Therefore let us cast off the works of darkness, and let us put on the armor of light.</a:t>
            </a:r>
            <a:r>
              <a:rPr lang="en-US" sz="2800" dirty="0"/>
              <a:t> Romans </a:t>
            </a:r>
            <a:r>
              <a:rPr lang="en-US" sz="2800" dirty="0" smtClean="0"/>
              <a:t>13:12</a:t>
            </a:r>
          </a:p>
          <a:p>
            <a:endParaRPr lang="en-US" sz="2800" dirty="0"/>
          </a:p>
          <a:p>
            <a:r>
              <a:rPr lang="en-US" sz="2800" dirty="0" smtClean="0"/>
              <a:t>Today you </a:t>
            </a:r>
            <a:r>
              <a:rPr lang="en-US" sz="2800" dirty="0"/>
              <a:t>may be fooling </a:t>
            </a:r>
            <a:r>
              <a:rPr lang="en-US" sz="2800" dirty="0" smtClean="0"/>
              <a:t>yourself, like we once were. </a:t>
            </a:r>
            <a:r>
              <a:rPr lang="en-US" sz="2800" dirty="0"/>
              <a:t>Don't be </a:t>
            </a:r>
            <a:r>
              <a:rPr lang="en-US" sz="2800" dirty="0" smtClean="0"/>
              <a:t>cheated by modern pastors </a:t>
            </a:r>
            <a:r>
              <a:rPr lang="en-US" sz="2800" dirty="0"/>
              <a:t>who count on you to keep idle and sitting in the pews for their building </a:t>
            </a:r>
            <a:r>
              <a:rPr lang="en-US" sz="2800" dirty="0" smtClean="0"/>
              <a:t>plans and career pay. </a:t>
            </a:r>
            <a:r>
              <a:rPr lang="en-US" sz="2800" dirty="0"/>
              <a:t>That was NEVER God's plan so don't be deceived any longer. Seek the truth and be set free in His mighty name</a:t>
            </a:r>
            <a:r>
              <a:rPr lang="en-US" sz="2800" dirty="0" smtClean="0"/>
              <a:t>. Jesus said:</a:t>
            </a:r>
            <a:endParaRPr lang="en-US" sz="2800" dirty="0"/>
          </a:p>
          <a:p>
            <a:r>
              <a:rPr lang="en-US" sz="2800" dirty="0">
                <a:solidFill>
                  <a:srgbClr val="FF0000"/>
                </a:solidFill>
              </a:rPr>
              <a:t>And you shall know the truth, and the truth shall make you free.”</a:t>
            </a:r>
            <a:r>
              <a:rPr lang="en-US" sz="2800" dirty="0"/>
              <a:t> John 8:32</a:t>
            </a:r>
          </a:p>
          <a:p>
            <a:r>
              <a:rPr lang="en-US" sz="2800" dirty="0"/>
              <a:t>If you choose to reject His true message (it is God's holy Word, not ours) you do so at great peril. It costs everything to follow </a:t>
            </a:r>
            <a:r>
              <a:rPr lang="en-US" sz="2800" dirty="0" smtClean="0"/>
              <a:t>Christ.  </a:t>
            </a:r>
            <a:r>
              <a:rPr lang="en-US" sz="2800" dirty="0"/>
              <a:t>Jesus said: Matthew 10:39 </a:t>
            </a:r>
            <a:r>
              <a:rPr lang="en-US" sz="2800" dirty="0">
                <a:solidFill>
                  <a:srgbClr val="FF0000"/>
                </a:solidFill>
              </a:rPr>
              <a:t>He who finds his life will lose it, and he who loses his life for My sake will find it</a:t>
            </a:r>
            <a:r>
              <a:rPr lang="en-US" sz="2800" dirty="0"/>
              <a:t>.</a:t>
            </a:r>
          </a:p>
          <a:p>
            <a:endParaRPr lang="en-US" sz="2800" dirty="0" smtClean="0"/>
          </a:p>
        </p:txBody>
      </p:sp>
    </p:spTree>
    <p:extLst>
      <p:ext uri="{BB962C8B-B14F-4D97-AF65-F5344CB8AC3E}">
        <p14:creationId xmlns:p14="http://schemas.microsoft.com/office/powerpoint/2010/main" val="251807175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r>
              <a:rPr lang="en-US" sz="2800" dirty="0"/>
              <a:t>Having read all of this material, we pray you see these errors, repent, turn to God's Word, be obedient in ALL things and seek His truth not yours or man's ways any longer. This world is fading fast and evil is coming to rule it soon. Please redeem the time! </a:t>
            </a:r>
          </a:p>
          <a:p>
            <a:r>
              <a:rPr lang="en-US" sz="2800" dirty="0">
                <a:solidFill>
                  <a:schemeClr val="tx2">
                    <a:lumMod val="60000"/>
                    <a:lumOff val="40000"/>
                  </a:schemeClr>
                </a:solidFill>
              </a:rPr>
              <a:t>See then that you walk circumspectly, not as fools but as wise, redeeming the time, because the days are evil</a:t>
            </a:r>
            <a:r>
              <a:rPr lang="en-US" sz="2800" dirty="0"/>
              <a:t>. Ephesians 5:15-16</a:t>
            </a:r>
          </a:p>
          <a:p>
            <a:r>
              <a:rPr lang="en-US" sz="2800" dirty="0"/>
              <a:t>It does not matter if </a:t>
            </a:r>
            <a:r>
              <a:rPr lang="en-US" sz="2800" dirty="0" smtClean="0"/>
              <a:t>you’re </a:t>
            </a:r>
            <a:r>
              <a:rPr lang="en-US" sz="2800" dirty="0"/>
              <a:t>R</a:t>
            </a:r>
            <a:r>
              <a:rPr lang="en-US" sz="2800" dirty="0" smtClean="0"/>
              <a:t>oman </a:t>
            </a:r>
            <a:r>
              <a:rPr lang="en-US" sz="2800" dirty="0"/>
              <a:t>C</a:t>
            </a:r>
            <a:r>
              <a:rPr lang="en-US" sz="2800" dirty="0" smtClean="0"/>
              <a:t>atholic</a:t>
            </a:r>
            <a:r>
              <a:rPr lang="en-US" sz="2800" dirty="0"/>
              <a:t>, L</a:t>
            </a:r>
            <a:r>
              <a:rPr lang="en-US" sz="2800" dirty="0" smtClean="0"/>
              <a:t>utheran</a:t>
            </a:r>
            <a:r>
              <a:rPr lang="en-US" sz="2800" dirty="0"/>
              <a:t>, B</a:t>
            </a:r>
            <a:r>
              <a:rPr lang="en-US" sz="2800" dirty="0" smtClean="0"/>
              <a:t>aptist</a:t>
            </a:r>
            <a:r>
              <a:rPr lang="en-US" sz="2800" dirty="0"/>
              <a:t>, M</a:t>
            </a:r>
            <a:r>
              <a:rPr lang="en-US" sz="2800" dirty="0" smtClean="0"/>
              <a:t>ethodist</a:t>
            </a:r>
            <a:r>
              <a:rPr lang="en-US" sz="2800" dirty="0"/>
              <a:t>, </a:t>
            </a:r>
            <a:r>
              <a:rPr lang="en-US" sz="2800" dirty="0" smtClean="0"/>
              <a:t>Evangelical free </a:t>
            </a:r>
            <a:r>
              <a:rPr lang="en-US" sz="2800" dirty="0"/>
              <a:t>or whatever. If </a:t>
            </a:r>
            <a:r>
              <a:rPr lang="en-US" sz="2800" dirty="0" smtClean="0"/>
              <a:t>you are </a:t>
            </a:r>
            <a:r>
              <a:rPr lang="en-US" sz="2800" dirty="0"/>
              <a:t>outside of God’s </a:t>
            </a:r>
            <a:r>
              <a:rPr lang="en-US" sz="2800" dirty="0" smtClean="0"/>
              <a:t>truth, </a:t>
            </a:r>
            <a:r>
              <a:rPr lang="en-US" sz="2800" dirty="0"/>
              <a:t>you cannot worship Him or stand in the days to come</a:t>
            </a:r>
            <a:r>
              <a:rPr lang="en-US" sz="2800" dirty="0" smtClean="0"/>
              <a:t>.  Jesus said: </a:t>
            </a:r>
            <a:r>
              <a:rPr lang="en-US" sz="2800" dirty="0" smtClean="0">
                <a:solidFill>
                  <a:srgbClr val="FF0000"/>
                </a:solidFill>
              </a:rPr>
              <a:t>making </a:t>
            </a:r>
            <a:r>
              <a:rPr lang="en-US" sz="2800" dirty="0">
                <a:solidFill>
                  <a:srgbClr val="FF0000"/>
                </a:solidFill>
              </a:rPr>
              <a:t>the word of God of no effect through your tradition which you have handed down. And many such things you do. </a:t>
            </a:r>
            <a:r>
              <a:rPr lang="en-US" sz="2800" dirty="0"/>
              <a:t>Mark 7:13</a:t>
            </a:r>
          </a:p>
          <a:p>
            <a:r>
              <a:rPr lang="en-US" sz="2800" dirty="0" smtClean="0">
                <a:solidFill>
                  <a:schemeClr val="tx2">
                    <a:lumMod val="60000"/>
                    <a:lumOff val="40000"/>
                  </a:schemeClr>
                </a:solidFill>
              </a:rPr>
              <a:t>There is a way that seems right to a man, But its end is the way of death. </a:t>
            </a:r>
            <a:r>
              <a:rPr lang="en-US" sz="2800" dirty="0" smtClean="0"/>
              <a:t> </a:t>
            </a:r>
            <a:r>
              <a:rPr lang="en-US" sz="2800" dirty="0"/>
              <a:t>Proverbs 14:12 </a:t>
            </a:r>
          </a:p>
        </p:txBody>
      </p:sp>
    </p:spTree>
    <p:extLst>
      <p:ext uri="{BB962C8B-B14F-4D97-AF65-F5344CB8AC3E}">
        <p14:creationId xmlns:p14="http://schemas.microsoft.com/office/powerpoint/2010/main" val="74685653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r>
              <a:rPr lang="en-US" sz="2800" dirty="0" smtClean="0">
                <a:solidFill>
                  <a:srgbClr val="FF0000"/>
                </a:solidFill>
              </a:rPr>
              <a:t>                                     A Falling Away</a:t>
            </a:r>
          </a:p>
          <a:p>
            <a:r>
              <a:rPr lang="en-US" sz="2800" dirty="0" smtClean="0"/>
              <a:t>Did </a:t>
            </a:r>
            <a:r>
              <a:rPr lang="en-US" sz="2800" dirty="0"/>
              <a:t>you know that the bible warns about a great falling away in the last days and many will be spiritually deceived by false teachers? Per their fruit; most religious places and modern CEO pastors </a:t>
            </a:r>
            <a:r>
              <a:rPr lang="en-US" sz="2800" dirty="0" smtClean="0"/>
              <a:t>today are </a:t>
            </a:r>
            <a:r>
              <a:rPr lang="en-US" sz="2800" dirty="0"/>
              <a:t>deceived or deceiving many. We could be in </a:t>
            </a:r>
            <a:r>
              <a:rPr lang="en-US" sz="2800" dirty="0" smtClean="0"/>
              <a:t>those </a:t>
            </a:r>
            <a:r>
              <a:rPr lang="en-US" sz="2800" dirty="0"/>
              <a:t>last </a:t>
            </a:r>
            <a:r>
              <a:rPr lang="en-US" sz="2800" dirty="0" smtClean="0"/>
              <a:t>days; </a:t>
            </a:r>
            <a:r>
              <a:rPr lang="en-US" sz="2800" dirty="0"/>
              <a:t>please don't be one of the deceived</a:t>
            </a:r>
            <a:r>
              <a:rPr lang="en-US" sz="2800" dirty="0" smtClean="0"/>
              <a:t>.</a:t>
            </a:r>
          </a:p>
          <a:p>
            <a:endParaRPr lang="en-US" sz="2800" dirty="0"/>
          </a:p>
          <a:p>
            <a:r>
              <a:rPr lang="en-US" sz="2800" dirty="0">
                <a:solidFill>
                  <a:schemeClr val="tx2">
                    <a:lumMod val="60000"/>
                    <a:lumOff val="40000"/>
                  </a:schemeClr>
                </a:solidFill>
              </a:rPr>
              <a:t>For the time will come when they will not endure sound doctrine, but according to their own desires, because they have itching ears, they will heap up for themselves teachers</a:t>
            </a:r>
            <a:r>
              <a:rPr lang="en-US" sz="2800" dirty="0"/>
              <a:t>. </a:t>
            </a:r>
            <a:endParaRPr lang="en-US" sz="2800" dirty="0" smtClean="0"/>
          </a:p>
          <a:p>
            <a:r>
              <a:rPr lang="en-US" sz="2800" dirty="0" smtClean="0"/>
              <a:t>2 </a:t>
            </a:r>
            <a:r>
              <a:rPr lang="en-US" sz="2800" dirty="0"/>
              <a:t>Timothy </a:t>
            </a:r>
            <a:r>
              <a:rPr lang="en-US" sz="2800" dirty="0" smtClean="0"/>
              <a:t>4:3</a:t>
            </a:r>
          </a:p>
          <a:p>
            <a:endParaRPr lang="en-US" sz="2800" dirty="0"/>
          </a:p>
          <a:p>
            <a:r>
              <a:rPr lang="en-US" sz="2800" dirty="0">
                <a:solidFill>
                  <a:schemeClr val="tx2">
                    <a:lumMod val="60000"/>
                    <a:lumOff val="40000"/>
                  </a:schemeClr>
                </a:solidFill>
              </a:rPr>
              <a:t>But you, beloved, remember the words which were spoken before by the apostles of our Lord Jesus Christ: how they told you that there would be mockers in the last time who would walk according to their own ungodly lusts</a:t>
            </a:r>
            <a:r>
              <a:rPr lang="en-US" sz="2800" dirty="0"/>
              <a:t>. Jude 1:17-18 </a:t>
            </a:r>
          </a:p>
        </p:txBody>
      </p:sp>
    </p:spTree>
    <p:extLst>
      <p:ext uri="{BB962C8B-B14F-4D97-AF65-F5344CB8AC3E}">
        <p14:creationId xmlns:p14="http://schemas.microsoft.com/office/powerpoint/2010/main" val="393661369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986528"/>
          </a:xfrm>
          <a:prstGeom prst="rect">
            <a:avLst/>
          </a:prstGeom>
        </p:spPr>
        <p:txBody>
          <a:bodyPr wrap="square">
            <a:spAutoFit/>
          </a:bodyPr>
          <a:lstStyle/>
          <a:p>
            <a:r>
              <a:rPr lang="en-US" sz="2800" dirty="0" smtClean="0"/>
              <a:t>As people go about their ritual, man-made religious practices, most will say “these are </a:t>
            </a:r>
            <a:r>
              <a:rPr lang="en-US" sz="2800" dirty="0"/>
              <a:t>such small </a:t>
            </a:r>
            <a:r>
              <a:rPr lang="en-US" sz="2800" dirty="0" smtClean="0"/>
              <a:t>issues, they </a:t>
            </a:r>
            <a:r>
              <a:rPr lang="en-US" sz="2800" dirty="0"/>
              <a:t>really don't </a:t>
            </a:r>
            <a:r>
              <a:rPr lang="en-US" sz="2800" dirty="0" smtClean="0"/>
              <a:t>matter do they”?  We would ask you this……..</a:t>
            </a:r>
          </a:p>
          <a:p>
            <a:r>
              <a:rPr lang="en-US" sz="2800" dirty="0" smtClean="0"/>
              <a:t>What do call </a:t>
            </a:r>
            <a:r>
              <a:rPr lang="en-US" sz="2800" dirty="0"/>
              <a:t>a person </a:t>
            </a:r>
            <a:r>
              <a:rPr lang="en-US" sz="2800" dirty="0" smtClean="0"/>
              <a:t>if </a:t>
            </a:r>
            <a:r>
              <a:rPr lang="en-US" sz="2800" dirty="0"/>
              <a:t>he breaks one </a:t>
            </a:r>
            <a:r>
              <a:rPr lang="en-US" sz="2800" dirty="0" smtClean="0"/>
              <a:t>law?  A</a:t>
            </a:r>
            <a:r>
              <a:rPr lang="en-US" sz="2800" dirty="0" smtClean="0">
                <a:solidFill>
                  <a:srgbClr val="FF0000"/>
                </a:solidFill>
              </a:rPr>
              <a:t> criminal.  </a:t>
            </a:r>
            <a:r>
              <a:rPr lang="en-US" sz="2800" dirty="0"/>
              <a:t>What are you called if you deny God's holy ways after knowing the truth? </a:t>
            </a:r>
            <a:r>
              <a:rPr lang="en-US" sz="2800" dirty="0">
                <a:solidFill>
                  <a:srgbClr val="FF0000"/>
                </a:solidFill>
              </a:rPr>
              <a:t>A rebellious </a:t>
            </a:r>
            <a:r>
              <a:rPr lang="en-US" sz="2800" dirty="0" smtClean="0">
                <a:solidFill>
                  <a:srgbClr val="FF0000"/>
                </a:solidFill>
              </a:rPr>
              <a:t>sinner</a:t>
            </a:r>
            <a:r>
              <a:rPr lang="en-US" sz="2800" dirty="0">
                <a:solidFill>
                  <a:srgbClr val="FF0000"/>
                </a:solidFill>
              </a:rPr>
              <a:t>!</a:t>
            </a:r>
            <a:r>
              <a:rPr lang="en-US" sz="2800" dirty="0" smtClean="0">
                <a:solidFill>
                  <a:srgbClr val="FF0000"/>
                </a:solidFill>
              </a:rPr>
              <a:t> </a:t>
            </a:r>
            <a:r>
              <a:rPr lang="en-US" sz="2800" dirty="0" smtClean="0"/>
              <a:t>What does God’s Word say about such people?</a:t>
            </a:r>
          </a:p>
          <a:p>
            <a:r>
              <a:rPr lang="en-US" sz="2800" dirty="0">
                <a:solidFill>
                  <a:schemeClr val="tx2">
                    <a:lumMod val="60000"/>
                    <a:lumOff val="40000"/>
                  </a:schemeClr>
                </a:solidFill>
              </a:rPr>
              <a:t>Therefore, to him who knows to do good and does not do it</a:t>
            </a:r>
            <a:r>
              <a:rPr lang="en-US" sz="2800" i="1" dirty="0">
                <a:solidFill>
                  <a:schemeClr val="tx2">
                    <a:lumMod val="60000"/>
                    <a:lumOff val="40000"/>
                  </a:schemeClr>
                </a:solidFill>
              </a:rPr>
              <a:t>,</a:t>
            </a:r>
            <a:r>
              <a:rPr lang="en-US" sz="2800" dirty="0">
                <a:solidFill>
                  <a:schemeClr val="tx2">
                    <a:lumMod val="60000"/>
                    <a:lumOff val="40000"/>
                  </a:schemeClr>
                </a:solidFill>
              </a:rPr>
              <a:t> to him it is sin</a:t>
            </a:r>
            <a:r>
              <a:rPr lang="en-US" sz="2800" dirty="0" smtClean="0"/>
              <a:t>. James 4:17</a:t>
            </a:r>
          </a:p>
          <a:p>
            <a:r>
              <a:rPr lang="en-US" sz="2800" dirty="0" smtClean="0"/>
              <a:t> ********To continue in lies and falsehood is sin*******</a:t>
            </a:r>
          </a:p>
          <a:p>
            <a:r>
              <a:rPr lang="en-US" sz="2800" dirty="0">
                <a:solidFill>
                  <a:schemeClr val="tx2">
                    <a:lumMod val="60000"/>
                    <a:lumOff val="40000"/>
                  </a:schemeClr>
                </a:solidFill>
              </a:rPr>
              <a:t>For the wages of sin is death, but the gift of God is eternal life in Christ Jesus our Lord</a:t>
            </a:r>
            <a:r>
              <a:rPr lang="en-US" sz="2800" dirty="0" smtClean="0"/>
              <a:t>. Romans 6:23</a:t>
            </a:r>
          </a:p>
          <a:p>
            <a:r>
              <a:rPr lang="en-US" sz="2800" dirty="0" smtClean="0"/>
              <a:t>Does God </a:t>
            </a:r>
            <a:r>
              <a:rPr lang="en-US" sz="2800" dirty="0"/>
              <a:t>deserve ALL or just some of your obedience and </a:t>
            </a:r>
            <a:r>
              <a:rPr lang="en-US" sz="2800" dirty="0" smtClean="0"/>
              <a:t>faithfulness if you claim Him? </a:t>
            </a:r>
            <a:r>
              <a:rPr lang="en-US" sz="2800" dirty="0"/>
              <a:t>Will you cling to man’s </a:t>
            </a:r>
            <a:r>
              <a:rPr lang="en-US" sz="2800" dirty="0" smtClean="0"/>
              <a:t>false religious </a:t>
            </a:r>
            <a:r>
              <a:rPr lang="en-US" sz="2800" dirty="0"/>
              <a:t>system or God’s </a:t>
            </a:r>
            <a:r>
              <a:rPr lang="en-US" sz="2800" dirty="0" smtClean="0"/>
              <a:t>truth as fruit that He is at work in you? </a:t>
            </a:r>
            <a:endParaRPr lang="en-US" sz="2800" dirty="0"/>
          </a:p>
        </p:txBody>
      </p:sp>
    </p:spTree>
    <p:extLst>
      <p:ext uri="{BB962C8B-B14F-4D97-AF65-F5344CB8AC3E}">
        <p14:creationId xmlns:p14="http://schemas.microsoft.com/office/powerpoint/2010/main" val="238038493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r>
              <a:rPr lang="en-US" sz="2800" dirty="0"/>
              <a:t>Are you a </a:t>
            </a:r>
            <a:r>
              <a:rPr lang="en-US" sz="2800" dirty="0" err="1"/>
              <a:t>Berean</a:t>
            </a:r>
            <a:r>
              <a:rPr lang="en-US" sz="2800" dirty="0"/>
              <a:t> </a:t>
            </a:r>
            <a:r>
              <a:rPr lang="en-US" sz="2800" dirty="0" smtClean="0"/>
              <a:t>pouring </a:t>
            </a:r>
            <a:r>
              <a:rPr lang="en-US" sz="2800" dirty="0"/>
              <a:t>over the word </a:t>
            </a:r>
            <a:r>
              <a:rPr lang="en-US" sz="2800" dirty="0" smtClean="0"/>
              <a:t>daily to </a:t>
            </a:r>
            <a:r>
              <a:rPr lang="en-US" sz="2800" dirty="0"/>
              <a:t>test and to find ALL of the truth? </a:t>
            </a:r>
            <a:r>
              <a:rPr lang="en-US" sz="2800" dirty="0" smtClean="0">
                <a:solidFill>
                  <a:schemeClr val="tx2">
                    <a:lumMod val="60000"/>
                    <a:lumOff val="40000"/>
                  </a:schemeClr>
                </a:solidFill>
              </a:rPr>
              <a:t>“they </a:t>
            </a:r>
            <a:r>
              <a:rPr lang="en-US" sz="2800" dirty="0">
                <a:solidFill>
                  <a:schemeClr val="tx2">
                    <a:lumMod val="60000"/>
                    <a:lumOff val="40000"/>
                  </a:schemeClr>
                </a:solidFill>
              </a:rPr>
              <a:t>received the word with all readiness, and searched the Scriptures daily </a:t>
            </a:r>
            <a:r>
              <a:rPr lang="en-US" sz="2800" i="1" dirty="0">
                <a:solidFill>
                  <a:schemeClr val="tx2">
                    <a:lumMod val="60000"/>
                    <a:lumOff val="40000"/>
                  </a:schemeClr>
                </a:solidFill>
              </a:rPr>
              <a:t>to find out</a:t>
            </a:r>
            <a:r>
              <a:rPr lang="en-US" sz="2800" dirty="0">
                <a:solidFill>
                  <a:schemeClr val="tx2">
                    <a:lumMod val="60000"/>
                    <a:lumOff val="40000"/>
                  </a:schemeClr>
                </a:solidFill>
              </a:rPr>
              <a:t> whether these things were </a:t>
            </a:r>
            <a:r>
              <a:rPr lang="en-US" sz="2800" dirty="0" smtClean="0">
                <a:solidFill>
                  <a:schemeClr val="tx2">
                    <a:lumMod val="60000"/>
                    <a:lumOff val="40000"/>
                  </a:schemeClr>
                </a:solidFill>
              </a:rPr>
              <a:t>so” </a:t>
            </a:r>
            <a:r>
              <a:rPr lang="en-US" sz="2800" dirty="0" smtClean="0"/>
              <a:t>Acts 17:11</a:t>
            </a:r>
            <a:endParaRPr lang="en-US" sz="2800" dirty="0"/>
          </a:p>
          <a:p>
            <a:endParaRPr lang="en-US" sz="2800" dirty="0" smtClean="0"/>
          </a:p>
          <a:p>
            <a:r>
              <a:rPr lang="en-US" sz="2800" dirty="0" smtClean="0"/>
              <a:t>Are </a:t>
            </a:r>
            <a:r>
              <a:rPr lang="en-US" sz="2800" dirty="0"/>
              <a:t>you just content to </a:t>
            </a:r>
            <a:r>
              <a:rPr lang="en-US" sz="2800" dirty="0" smtClean="0"/>
              <a:t>do religion, </a:t>
            </a:r>
            <a:r>
              <a:rPr lang="en-US" sz="2800" dirty="0"/>
              <a:t>paying a modern pastor to control </a:t>
            </a:r>
            <a:r>
              <a:rPr lang="en-US" sz="2800" dirty="0" smtClean="0"/>
              <a:t>everything and do things after man’s system? </a:t>
            </a:r>
            <a:r>
              <a:rPr lang="en-US" sz="2800" dirty="0"/>
              <a:t>God never ordained any of His </a:t>
            </a:r>
            <a:r>
              <a:rPr lang="en-US" sz="2800" dirty="0" smtClean="0"/>
              <a:t>true followers </a:t>
            </a:r>
            <a:r>
              <a:rPr lang="en-US" sz="2800" dirty="0"/>
              <a:t>to be part of </a:t>
            </a:r>
            <a:r>
              <a:rPr lang="en-US" sz="2800" dirty="0" smtClean="0"/>
              <a:t>a </a:t>
            </a:r>
            <a:r>
              <a:rPr lang="en-US" sz="2800" dirty="0" smtClean="0">
                <a:solidFill>
                  <a:srgbClr val="FF0000"/>
                </a:solidFill>
              </a:rPr>
              <a:t>compromised and corrupt system</a:t>
            </a:r>
            <a:r>
              <a:rPr lang="en-US" sz="2800" dirty="0">
                <a:solidFill>
                  <a:srgbClr val="FF0000"/>
                </a:solidFill>
              </a:rPr>
              <a:t> </a:t>
            </a:r>
            <a:r>
              <a:rPr lang="en-US" sz="2800" dirty="0" smtClean="0"/>
              <a:t>that is practiced today.</a:t>
            </a:r>
          </a:p>
          <a:p>
            <a:r>
              <a:rPr lang="en-US" sz="2800" dirty="0" smtClean="0">
                <a:solidFill>
                  <a:schemeClr val="tx2">
                    <a:lumMod val="60000"/>
                    <a:lumOff val="40000"/>
                  </a:schemeClr>
                </a:solidFill>
              </a:rPr>
              <a:t>But </a:t>
            </a:r>
            <a:r>
              <a:rPr lang="en-US" sz="2800" dirty="0">
                <a:solidFill>
                  <a:schemeClr val="tx2">
                    <a:lumMod val="60000"/>
                    <a:lumOff val="40000"/>
                  </a:schemeClr>
                </a:solidFill>
              </a:rPr>
              <a:t>as we have been approved by God to be entrusted with the gospel, even so we speak, not as pleasing men, but God who tests our hearts</a:t>
            </a:r>
            <a:r>
              <a:rPr lang="en-US" sz="2800" dirty="0" smtClean="0">
                <a:solidFill>
                  <a:schemeClr val="tx2">
                    <a:lumMod val="60000"/>
                    <a:lumOff val="40000"/>
                  </a:schemeClr>
                </a:solidFill>
              </a:rPr>
              <a:t>. </a:t>
            </a:r>
            <a:r>
              <a:rPr lang="en-US" sz="2800" dirty="0" smtClean="0"/>
              <a:t>1 Thessalonians 2:4</a:t>
            </a:r>
          </a:p>
          <a:p>
            <a:endParaRPr lang="en-US" sz="2800" dirty="0" smtClean="0"/>
          </a:p>
          <a:p>
            <a:r>
              <a:rPr lang="en-US" sz="2800" dirty="0">
                <a:solidFill>
                  <a:schemeClr val="tx2">
                    <a:lumMod val="60000"/>
                    <a:lumOff val="40000"/>
                  </a:schemeClr>
                </a:solidFill>
              </a:rPr>
              <a:t>present yourself approved to God, a worker who does not need to be ashamed, rightly dividing the word of truth</a:t>
            </a:r>
            <a:r>
              <a:rPr lang="en-US" sz="2800" dirty="0" smtClean="0">
                <a:solidFill>
                  <a:schemeClr val="tx2">
                    <a:lumMod val="60000"/>
                    <a:lumOff val="40000"/>
                  </a:schemeClr>
                </a:solidFill>
              </a:rPr>
              <a:t>.</a:t>
            </a:r>
          </a:p>
          <a:p>
            <a:r>
              <a:rPr lang="en-US" sz="2800" dirty="0" smtClean="0"/>
              <a:t>2 Timothy 2:15</a:t>
            </a:r>
            <a:endParaRPr lang="en-US" sz="2800" dirty="0"/>
          </a:p>
        </p:txBody>
      </p:sp>
    </p:spTree>
    <p:extLst>
      <p:ext uri="{BB962C8B-B14F-4D97-AF65-F5344CB8AC3E}">
        <p14:creationId xmlns:p14="http://schemas.microsoft.com/office/powerpoint/2010/main" val="401571909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555641"/>
          </a:xfrm>
          <a:prstGeom prst="rect">
            <a:avLst/>
          </a:prstGeom>
        </p:spPr>
        <p:txBody>
          <a:bodyPr wrap="square">
            <a:spAutoFit/>
          </a:bodyPr>
          <a:lstStyle/>
          <a:p>
            <a:r>
              <a:rPr lang="en-US" sz="2800" dirty="0"/>
              <a:t>Now that we have exposed the modern system, you may ask, what is God's true model for His church? Please go to </a:t>
            </a:r>
            <a:r>
              <a:rPr lang="en-US" sz="2800" dirty="0" smtClean="0"/>
              <a:t>Him, pray and then seek it the Word </a:t>
            </a:r>
            <a:r>
              <a:rPr lang="en-US" sz="2800" dirty="0"/>
              <a:t>and find it for </a:t>
            </a:r>
            <a:r>
              <a:rPr lang="en-US" sz="2800" dirty="0" smtClean="0"/>
              <a:t>yourself.</a:t>
            </a:r>
          </a:p>
          <a:p>
            <a:r>
              <a:rPr lang="en-US" sz="2800" dirty="0" smtClean="0"/>
              <a:t>(You can find more details on our discernment blog)</a:t>
            </a:r>
          </a:p>
          <a:p>
            <a:r>
              <a:rPr lang="en-US" sz="2800" dirty="0" smtClean="0"/>
              <a:t> </a:t>
            </a:r>
            <a:r>
              <a:rPr lang="en-US" sz="2800" dirty="0"/>
              <a:t>Can you imagine </a:t>
            </a:r>
            <a:r>
              <a:rPr lang="en-US" sz="2800" dirty="0" smtClean="0"/>
              <a:t>small </a:t>
            </a:r>
            <a:r>
              <a:rPr lang="en-US" sz="2800" dirty="0"/>
              <a:t>groups of committed people coming together to enjoy the </a:t>
            </a:r>
            <a:r>
              <a:rPr lang="en-US" sz="2800" dirty="0" smtClean="0"/>
              <a:t>Lord’s </a:t>
            </a:r>
            <a:r>
              <a:rPr lang="en-US" sz="2800" dirty="0"/>
              <a:t>Supper </a:t>
            </a:r>
            <a:r>
              <a:rPr lang="en-US" sz="2800" dirty="0" smtClean="0"/>
              <a:t>as </a:t>
            </a:r>
            <a:r>
              <a:rPr lang="en-US" sz="2800" dirty="0"/>
              <a:t>a </a:t>
            </a:r>
            <a:r>
              <a:rPr lang="en-US" sz="2800" dirty="0" smtClean="0"/>
              <a:t>meal </a:t>
            </a:r>
            <a:r>
              <a:rPr lang="en-US" sz="2800" dirty="0"/>
              <a:t>in a home. No man is running the meeting but there are (eventually) elders who oversee to make sure God's Word and order is upheld. They don't </a:t>
            </a:r>
            <a:r>
              <a:rPr lang="en-US" sz="2800" dirty="0" smtClean="0"/>
              <a:t>run gathering </a:t>
            </a:r>
            <a:r>
              <a:rPr lang="en-US" sz="2800" dirty="0"/>
              <a:t>but they just guide when needed by godly example. Then as God's spirit leads, someone </a:t>
            </a:r>
            <a:r>
              <a:rPr lang="en-US" sz="2800" dirty="0" smtClean="0"/>
              <a:t>could start a </a:t>
            </a:r>
            <a:r>
              <a:rPr lang="en-US" sz="2800" dirty="0"/>
              <a:t>song and the others join in. </a:t>
            </a:r>
            <a:r>
              <a:rPr lang="en-US" sz="2800" dirty="0" smtClean="0"/>
              <a:t>(Nothing is practiced.)</a:t>
            </a:r>
          </a:p>
          <a:p>
            <a:r>
              <a:rPr lang="en-US" sz="2800" dirty="0" smtClean="0"/>
              <a:t>In the </a:t>
            </a:r>
            <a:r>
              <a:rPr lang="en-US" sz="2800" dirty="0"/>
              <a:t>setting of a </a:t>
            </a:r>
            <a:r>
              <a:rPr lang="en-US" sz="2800" dirty="0" smtClean="0"/>
              <a:t>home, </a:t>
            </a:r>
            <a:r>
              <a:rPr lang="en-US" sz="2800" dirty="0"/>
              <a:t>which creates closeness and </a:t>
            </a:r>
            <a:r>
              <a:rPr lang="en-US" sz="2800" dirty="0" smtClean="0"/>
              <a:t>freedom, </a:t>
            </a:r>
            <a:r>
              <a:rPr lang="en-US" sz="2800" dirty="0"/>
              <a:t>someone brings a testimony, another brings a teaching, another an experience they had, a man who feels he has a pastors gift shepherds the people with a </a:t>
            </a:r>
            <a:r>
              <a:rPr lang="en-US" sz="2800" dirty="0" smtClean="0"/>
              <a:t>bible</a:t>
            </a:r>
            <a:endParaRPr lang="en-US" sz="2800" dirty="0"/>
          </a:p>
        </p:txBody>
      </p:sp>
    </p:spTree>
    <p:extLst>
      <p:ext uri="{BB962C8B-B14F-4D97-AF65-F5344CB8AC3E}">
        <p14:creationId xmlns:p14="http://schemas.microsoft.com/office/powerpoint/2010/main" val="383690052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24754"/>
          </a:xfrm>
          <a:prstGeom prst="rect">
            <a:avLst/>
          </a:prstGeom>
        </p:spPr>
        <p:txBody>
          <a:bodyPr wrap="square">
            <a:spAutoFit/>
          </a:bodyPr>
          <a:lstStyle/>
          <a:p>
            <a:r>
              <a:rPr lang="en-US" sz="2800" dirty="0"/>
              <a:t>message and he looks to counsel and lift up those around him who need it. Someone asks for prayer and they pray together. All the while the children are there to see God's Holy Spirit move. Another </a:t>
            </a:r>
            <a:r>
              <a:rPr lang="en-US" sz="2800" dirty="0" smtClean="0"/>
              <a:t>man says </a:t>
            </a:r>
            <a:r>
              <a:rPr lang="en-US" sz="2800" dirty="0"/>
              <a:t>'I have a question' and it is addressed by the group. Another </a:t>
            </a:r>
            <a:r>
              <a:rPr lang="en-US" sz="2800" dirty="0" smtClean="0"/>
              <a:t>man says </a:t>
            </a:r>
            <a:r>
              <a:rPr lang="en-US" sz="2800" dirty="0"/>
              <a:t>'I want to read from the </a:t>
            </a:r>
            <a:r>
              <a:rPr lang="en-US" sz="2800" dirty="0" smtClean="0"/>
              <a:t>Psalms‘. Each man can address and use his gifts.</a:t>
            </a:r>
            <a:r>
              <a:rPr lang="en-US" sz="2800" dirty="0"/>
              <a:t> </a:t>
            </a:r>
          </a:p>
          <a:p>
            <a:r>
              <a:rPr lang="en-US" sz="2800" dirty="0"/>
              <a:t>All of this is done </a:t>
            </a:r>
            <a:r>
              <a:rPr lang="en-US" sz="2800" dirty="0" smtClean="0"/>
              <a:t>with </a:t>
            </a:r>
            <a:r>
              <a:rPr lang="en-US" sz="2800" dirty="0"/>
              <a:t>no paid modern ruling pastor, no planned out themes, no printed bulletin, no special expensive building, no paid staff, no worship leaders, no </a:t>
            </a:r>
            <a:r>
              <a:rPr lang="en-US" sz="2800" dirty="0" smtClean="0"/>
              <a:t>set time limits. </a:t>
            </a:r>
            <a:r>
              <a:rPr lang="en-US" sz="2800" dirty="0"/>
              <a:t>(You leave when you need to.) An offering for a good cause can be taken and amazingly all of the money goes right to the </a:t>
            </a:r>
            <a:r>
              <a:rPr lang="en-US" sz="2800" dirty="0" smtClean="0"/>
              <a:t>need, </a:t>
            </a:r>
            <a:r>
              <a:rPr lang="en-US" sz="2800" dirty="0"/>
              <a:t>none to pay for insurance, electricity, wages, parking lots or carpet in the narthex that you don't even need! </a:t>
            </a:r>
            <a:endParaRPr lang="en-US" sz="2800" dirty="0" smtClean="0"/>
          </a:p>
          <a:p>
            <a:endParaRPr lang="en-US" sz="2800" dirty="0"/>
          </a:p>
        </p:txBody>
      </p:sp>
    </p:spTree>
    <p:extLst>
      <p:ext uri="{BB962C8B-B14F-4D97-AF65-F5344CB8AC3E}">
        <p14:creationId xmlns:p14="http://schemas.microsoft.com/office/powerpoint/2010/main" val="21188701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555641"/>
          </a:xfrm>
          <a:prstGeom prst="rect">
            <a:avLst/>
          </a:prstGeom>
        </p:spPr>
        <p:txBody>
          <a:bodyPr wrap="square">
            <a:spAutoFit/>
          </a:bodyPr>
          <a:lstStyle/>
          <a:p>
            <a:r>
              <a:rPr lang="en-US" sz="2800" dirty="0"/>
              <a:t>There is also a time for the elders to formally teach the body and in this we see a setting of the biblical true New Testament </a:t>
            </a:r>
            <a:r>
              <a:rPr lang="en-US" sz="2800" dirty="0" smtClean="0"/>
              <a:t>church.  </a:t>
            </a:r>
            <a:r>
              <a:rPr lang="en-US" sz="2800" dirty="0"/>
              <a:t>It is not run by one man (a modern pastor) but by the Holy Spirit. The elders over-see and </a:t>
            </a:r>
            <a:r>
              <a:rPr lang="en-US" sz="2800" dirty="0" smtClean="0"/>
              <a:t>other men, </a:t>
            </a:r>
            <a:r>
              <a:rPr lang="en-US" sz="2800" dirty="0"/>
              <a:t>who God calls, use their gifts as they gather in truth and love. They also hold each other accountable to holy </a:t>
            </a:r>
            <a:r>
              <a:rPr lang="en-US" sz="2800" dirty="0" smtClean="0"/>
              <a:t>lives. </a:t>
            </a:r>
            <a:r>
              <a:rPr lang="en-US" sz="2800" dirty="0"/>
              <a:t>And what is the result? A spirit led church where everyone is expected to use their gifts, </a:t>
            </a:r>
            <a:r>
              <a:rPr lang="en-US" sz="2800" dirty="0" smtClean="0"/>
              <a:t>love </a:t>
            </a:r>
            <a:r>
              <a:rPr lang="en-US" sz="2800" dirty="0"/>
              <a:t>another, hold each other to His holiness and truth in close fellowship to grow in commitment together as His body. </a:t>
            </a:r>
            <a:r>
              <a:rPr lang="en-US" sz="2800" dirty="0" smtClean="0"/>
              <a:t>(No worldly saints here.)</a:t>
            </a:r>
          </a:p>
          <a:p>
            <a:r>
              <a:rPr lang="en-US" sz="2800" dirty="0"/>
              <a:t>In this setting, men and women grow in the Lord as they are called out to study, learn</a:t>
            </a:r>
            <a:r>
              <a:rPr lang="en-US" sz="2800" dirty="0" smtClean="0"/>
              <a:t>, </a:t>
            </a:r>
            <a:r>
              <a:rPr lang="en-US" sz="2800" dirty="0"/>
              <a:t>love and care for each other in real ways through God's Spirit. The body is united, biblically based, </a:t>
            </a:r>
            <a:r>
              <a:rPr lang="en-US" sz="2800" dirty="0" smtClean="0"/>
              <a:t>maturing </a:t>
            </a:r>
            <a:r>
              <a:rPr lang="en-US" sz="2800" dirty="0"/>
              <a:t>and seeking His </a:t>
            </a:r>
            <a:r>
              <a:rPr lang="en-US" sz="2800" dirty="0" smtClean="0"/>
              <a:t>ways, </a:t>
            </a:r>
            <a:r>
              <a:rPr lang="en-US" sz="2800" dirty="0"/>
              <a:t>not the modern religious ways the pagans </a:t>
            </a:r>
            <a:r>
              <a:rPr lang="en-US" sz="2800" dirty="0" smtClean="0"/>
              <a:t>have given the world</a:t>
            </a:r>
            <a:r>
              <a:rPr lang="en-US" sz="2800" dirty="0"/>
              <a:t>. </a:t>
            </a:r>
            <a:endParaRPr lang="en-US" sz="2800" dirty="0" smtClean="0"/>
          </a:p>
        </p:txBody>
      </p:sp>
    </p:spTree>
    <p:extLst>
      <p:ext uri="{BB962C8B-B14F-4D97-AF65-F5344CB8AC3E}">
        <p14:creationId xmlns:p14="http://schemas.microsoft.com/office/powerpoint/2010/main" val="414017114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r>
              <a:rPr lang="en-US" sz="2800" dirty="0" smtClean="0"/>
              <a:t>Then they go out into </a:t>
            </a:r>
            <a:r>
              <a:rPr lang="en-US" sz="2800" dirty="0"/>
              <a:t>the world and proclaim the gospel to the lost and "God" adds to His </a:t>
            </a:r>
            <a:r>
              <a:rPr lang="en-US" sz="2800" dirty="0" smtClean="0"/>
              <a:t>church, </a:t>
            </a:r>
            <a:r>
              <a:rPr lang="en-US" sz="2800" dirty="0"/>
              <a:t>not </a:t>
            </a:r>
            <a:r>
              <a:rPr lang="en-US" sz="2800" dirty="0" smtClean="0"/>
              <a:t>through church </a:t>
            </a:r>
            <a:r>
              <a:rPr lang="en-US" sz="2800" dirty="0"/>
              <a:t>techniques that </a:t>
            </a:r>
            <a:r>
              <a:rPr lang="en-US" sz="2800" dirty="0" smtClean="0"/>
              <a:t>men/</a:t>
            </a:r>
            <a:r>
              <a:rPr lang="en-US" sz="2800" dirty="0" err="1" smtClean="0"/>
              <a:t>satan's</a:t>
            </a:r>
            <a:r>
              <a:rPr lang="en-US" sz="2800" dirty="0" smtClean="0"/>
              <a:t> </a:t>
            </a:r>
            <a:r>
              <a:rPr lang="en-US" sz="2800" dirty="0"/>
              <a:t>workers have passed on to them. </a:t>
            </a:r>
            <a:r>
              <a:rPr lang="en-US" sz="2800" dirty="0" smtClean="0"/>
              <a:t>Then </a:t>
            </a:r>
            <a:r>
              <a:rPr lang="en-US" sz="2800" dirty="0"/>
              <a:t>as the body grows they still don't need a building. They </a:t>
            </a:r>
            <a:r>
              <a:rPr lang="en-US" sz="2800" dirty="0" smtClean="0"/>
              <a:t>simply divide </a:t>
            </a:r>
            <a:r>
              <a:rPr lang="en-US" sz="2800" dirty="0"/>
              <a:t>and move to </a:t>
            </a:r>
            <a:r>
              <a:rPr lang="en-US" sz="2800" dirty="0" smtClean="0"/>
              <a:t>other </a:t>
            </a:r>
            <a:r>
              <a:rPr lang="en-US" sz="2800" dirty="0"/>
              <a:t>homes, in time more elders step up to oversee and they continue God's model of "being the church" not ever "going to one"! They may plan to rent or meet at a large place to all unite at times but still no need for buying brick and mortar as God's house is holy people, not buildings. </a:t>
            </a:r>
            <a:r>
              <a:rPr lang="en-US" sz="2800" dirty="0" smtClean="0"/>
              <a:t>There is a beauty </a:t>
            </a:r>
            <a:r>
              <a:rPr lang="en-US" sz="2800" dirty="0"/>
              <a:t>of His plan versus </a:t>
            </a:r>
            <a:r>
              <a:rPr lang="en-US" sz="2800" dirty="0" smtClean="0"/>
              <a:t>man’s perverted </a:t>
            </a:r>
            <a:r>
              <a:rPr lang="en-US" sz="2800" dirty="0"/>
              <a:t>ways that are being </a:t>
            </a:r>
            <a:r>
              <a:rPr lang="en-US" sz="2800" dirty="0" smtClean="0"/>
              <a:t>practiced. </a:t>
            </a:r>
            <a:r>
              <a:rPr lang="en-US" sz="2800" dirty="0"/>
              <a:t>It calls for those who will rely on God's spirit </a:t>
            </a:r>
            <a:r>
              <a:rPr lang="en-US" sz="2800" dirty="0" smtClean="0"/>
              <a:t>for truth; not </a:t>
            </a:r>
            <a:r>
              <a:rPr lang="en-US" sz="2800" dirty="0"/>
              <a:t>man for </a:t>
            </a:r>
            <a:r>
              <a:rPr lang="en-US" sz="2800" dirty="0" smtClean="0"/>
              <a:t>religious ritual services</a:t>
            </a:r>
            <a:r>
              <a:rPr lang="en-US" sz="2800" dirty="0"/>
              <a:t>. </a:t>
            </a:r>
            <a:r>
              <a:rPr lang="en-US" sz="2800" dirty="0" smtClean="0"/>
              <a:t> </a:t>
            </a:r>
            <a:r>
              <a:rPr lang="en-US" sz="2800" dirty="0" smtClean="0">
                <a:solidFill>
                  <a:schemeClr val="tx2">
                    <a:lumMod val="60000"/>
                    <a:lumOff val="40000"/>
                  </a:schemeClr>
                </a:solidFill>
              </a:rPr>
              <a:t>For </a:t>
            </a:r>
            <a:r>
              <a:rPr lang="en-US" sz="2800" dirty="0">
                <a:solidFill>
                  <a:schemeClr val="tx2">
                    <a:lumMod val="60000"/>
                    <a:lumOff val="40000"/>
                  </a:schemeClr>
                </a:solidFill>
              </a:rPr>
              <a:t>if you live according to the flesh you will die; but if by the Spirit you put to death the deeds of the </a:t>
            </a:r>
            <a:r>
              <a:rPr lang="en-US" sz="2800" b="1" dirty="0">
                <a:solidFill>
                  <a:schemeClr val="tx2">
                    <a:lumMod val="60000"/>
                    <a:lumOff val="40000"/>
                  </a:schemeClr>
                </a:solidFill>
              </a:rPr>
              <a:t>body</a:t>
            </a:r>
            <a:r>
              <a:rPr lang="en-US" sz="2800" dirty="0">
                <a:solidFill>
                  <a:schemeClr val="tx2">
                    <a:lumMod val="60000"/>
                    <a:lumOff val="40000"/>
                  </a:schemeClr>
                </a:solidFill>
              </a:rPr>
              <a:t>, you will live</a:t>
            </a:r>
            <a:r>
              <a:rPr lang="en-US" sz="2800" dirty="0" smtClean="0"/>
              <a:t>. Romans 8:13</a:t>
            </a:r>
          </a:p>
          <a:p>
            <a:r>
              <a:rPr lang="en-US" sz="2800" dirty="0">
                <a:solidFill>
                  <a:srgbClr val="FF0000"/>
                </a:solidFill>
              </a:rPr>
              <a:t>How different is that from what </a:t>
            </a:r>
            <a:r>
              <a:rPr lang="en-US" sz="2800" dirty="0" smtClean="0">
                <a:solidFill>
                  <a:srgbClr val="FF0000"/>
                </a:solidFill>
              </a:rPr>
              <a:t>you practice?</a:t>
            </a:r>
            <a:endParaRPr lang="en-US" sz="2800" dirty="0">
              <a:solidFill>
                <a:srgbClr val="FF0000"/>
              </a:solidFill>
            </a:endParaRPr>
          </a:p>
        </p:txBody>
      </p:sp>
    </p:spTree>
    <p:extLst>
      <p:ext uri="{BB962C8B-B14F-4D97-AF65-F5344CB8AC3E}">
        <p14:creationId xmlns:p14="http://schemas.microsoft.com/office/powerpoint/2010/main" val="3831516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9144000" cy="7663636"/>
          </a:xfrm>
          <a:prstGeom prst="rect">
            <a:avLst/>
          </a:prstGeom>
        </p:spPr>
        <p:txBody>
          <a:bodyPr wrap="square">
            <a:spAutoFit/>
          </a:bodyPr>
          <a:lstStyle/>
          <a:p>
            <a:r>
              <a:rPr lang="en-US" sz="4400" dirty="0" smtClean="0"/>
              <a:t>           Are You </a:t>
            </a:r>
            <a:r>
              <a:rPr lang="en-US" sz="4400" dirty="0" smtClean="0">
                <a:solidFill>
                  <a:schemeClr val="accent5">
                    <a:lumMod val="75000"/>
                  </a:schemeClr>
                </a:solidFill>
              </a:rPr>
              <a:t>Guilty</a:t>
            </a:r>
            <a:r>
              <a:rPr lang="en-US" sz="4400" dirty="0" smtClean="0"/>
              <a:t> of This?</a:t>
            </a:r>
          </a:p>
          <a:p>
            <a:r>
              <a:rPr lang="en-US" sz="3200" dirty="0" smtClean="0"/>
              <a:t>*Most people who are "going to church" under a modern pastor or priest are “attempting” to worship God. Sadly most are not in truth/doctrine due to following man’s “vain traditions”. </a:t>
            </a:r>
          </a:p>
          <a:p>
            <a:r>
              <a:rPr lang="en-US" sz="3200" dirty="0" smtClean="0"/>
              <a:t>*Could it also be that this makes people in the pews of these unbiblical religious buildings disobedient, </a:t>
            </a:r>
            <a:r>
              <a:rPr lang="en-US" sz="3200" dirty="0" err="1" smtClean="0"/>
              <a:t>unregenerated</a:t>
            </a:r>
            <a:r>
              <a:rPr lang="en-US" sz="3200" dirty="0" smtClean="0"/>
              <a:t> and missing the spirit and truth worship that Jesus speaks of that the Father truly desires</a:t>
            </a:r>
            <a:r>
              <a:rPr lang="en-US" sz="3200" dirty="0"/>
              <a:t>? (John </a:t>
            </a:r>
            <a:r>
              <a:rPr lang="en-US" sz="3200" dirty="0" smtClean="0"/>
              <a:t>4) </a:t>
            </a:r>
          </a:p>
          <a:p>
            <a:r>
              <a:rPr lang="en-US" sz="3200" dirty="0" smtClean="0"/>
              <a:t>Have you considered this? </a:t>
            </a:r>
            <a:r>
              <a:rPr lang="en-US" sz="3200" dirty="0"/>
              <a:t>W</a:t>
            </a:r>
            <a:r>
              <a:rPr lang="en-US" sz="3200" dirty="0" smtClean="0"/>
              <a:t>hat you are doing in those vain rituals is </a:t>
            </a:r>
            <a:r>
              <a:rPr lang="en-US" sz="3200" dirty="0" smtClean="0">
                <a:solidFill>
                  <a:srgbClr val="FF0000"/>
                </a:solidFill>
              </a:rPr>
              <a:t>NOT</a:t>
            </a:r>
            <a:r>
              <a:rPr lang="en-US" sz="3200" dirty="0" smtClean="0"/>
              <a:t> approved by God.    </a:t>
            </a:r>
          </a:p>
          <a:p>
            <a:r>
              <a:rPr lang="en-US" sz="3200" dirty="0">
                <a:solidFill>
                  <a:srgbClr val="00B050"/>
                </a:solidFill>
              </a:rPr>
              <a:t> </a:t>
            </a:r>
            <a:r>
              <a:rPr lang="en-US" sz="3200" dirty="0" smtClean="0">
                <a:solidFill>
                  <a:srgbClr val="00B050"/>
                </a:solidFill>
              </a:rPr>
              <a:t>           </a:t>
            </a:r>
            <a:r>
              <a:rPr lang="en-US" sz="3200" dirty="0" smtClean="0">
                <a:solidFill>
                  <a:schemeClr val="tx2">
                    <a:lumMod val="60000"/>
                    <a:lumOff val="40000"/>
                  </a:schemeClr>
                </a:solidFill>
              </a:rPr>
              <a:t>This puts you in a very dangerous place…. </a:t>
            </a:r>
            <a:br>
              <a:rPr lang="en-US" sz="3200" dirty="0" smtClean="0">
                <a:solidFill>
                  <a:schemeClr val="tx2">
                    <a:lumMod val="60000"/>
                    <a:lumOff val="40000"/>
                  </a:schemeClr>
                </a:solidFill>
              </a:rPr>
            </a:br>
            <a:r>
              <a:rPr lang="en-US" sz="3200" dirty="0" smtClean="0">
                <a:solidFill>
                  <a:schemeClr val="tx2">
                    <a:lumMod val="60000"/>
                    <a:lumOff val="40000"/>
                  </a:schemeClr>
                </a:solidFill>
              </a:rPr>
              <a:t/>
            </a:r>
            <a:br>
              <a:rPr lang="en-US" sz="3200" dirty="0" smtClean="0">
                <a:solidFill>
                  <a:schemeClr val="tx2">
                    <a:lumMod val="60000"/>
                    <a:lumOff val="40000"/>
                  </a:schemeClr>
                </a:solidFill>
              </a:rPr>
            </a:br>
            <a:endParaRPr lang="en-US" sz="3200" dirty="0">
              <a:solidFill>
                <a:schemeClr val="tx2">
                  <a:lumMod val="60000"/>
                  <a:lumOff val="40000"/>
                </a:schemeClr>
              </a:solidFill>
            </a:endParaRPr>
          </a:p>
        </p:txBody>
      </p:sp>
    </p:spTree>
    <p:extLst>
      <p:ext uri="{BB962C8B-B14F-4D97-AF65-F5344CB8AC3E}">
        <p14:creationId xmlns:p14="http://schemas.microsoft.com/office/powerpoint/2010/main" val="102620048"/>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417415"/>
          </a:xfrm>
          <a:prstGeom prst="rect">
            <a:avLst/>
          </a:prstGeom>
        </p:spPr>
        <p:txBody>
          <a:bodyPr wrap="square">
            <a:spAutoFit/>
          </a:bodyPr>
          <a:lstStyle/>
          <a:p>
            <a:r>
              <a:rPr lang="en-US" sz="2800" dirty="0" smtClean="0"/>
              <a:t>We began this presentation saying: </a:t>
            </a:r>
            <a:r>
              <a:rPr lang="en-US" sz="2800" dirty="0"/>
              <a:t>Jesus </a:t>
            </a:r>
            <a:r>
              <a:rPr lang="en-US" sz="2800" dirty="0" smtClean="0"/>
              <a:t>said </a:t>
            </a:r>
            <a:r>
              <a:rPr lang="en-US" sz="2800" dirty="0" smtClean="0">
                <a:solidFill>
                  <a:srgbClr val="FF0000"/>
                </a:solidFill>
              </a:rPr>
              <a:t>“the </a:t>
            </a:r>
            <a:r>
              <a:rPr lang="en-US" sz="2800" dirty="0">
                <a:solidFill>
                  <a:srgbClr val="FF0000"/>
                </a:solidFill>
              </a:rPr>
              <a:t>Father is looking for those who will seek truth and the </a:t>
            </a:r>
            <a:r>
              <a:rPr lang="en-US" sz="2800" dirty="0" smtClean="0">
                <a:solidFill>
                  <a:srgbClr val="FF0000"/>
                </a:solidFill>
              </a:rPr>
              <a:t>spirit”</a:t>
            </a:r>
            <a:r>
              <a:rPr lang="en-US" sz="2800" dirty="0" smtClean="0"/>
              <a:t> </a:t>
            </a:r>
            <a:r>
              <a:rPr lang="en-US" sz="2800" dirty="0"/>
              <a:t>(John 4:23) What are you seeking in your faith life? </a:t>
            </a:r>
            <a:r>
              <a:rPr lang="en-US" sz="2800" dirty="0" smtClean="0"/>
              <a:t>Is obeying His truth easy </a:t>
            </a:r>
            <a:r>
              <a:rPr lang="en-US" sz="2800" dirty="0"/>
              <a:t>and are there many people who desire it? Not at all. But weren't we told that narrow is the path? </a:t>
            </a:r>
            <a:r>
              <a:rPr lang="en-US" sz="2800" dirty="0">
                <a:solidFill>
                  <a:schemeClr val="tx2">
                    <a:lumMod val="60000"/>
                    <a:lumOff val="40000"/>
                  </a:schemeClr>
                </a:solidFill>
              </a:rPr>
              <a:t>Do you realize Noah only had 7 others on the ark with him that were spared from God's wrath? (Read Genesis 7)</a:t>
            </a:r>
            <a:r>
              <a:rPr lang="en-US" sz="2800" dirty="0"/>
              <a:t> The things of God are hard (we are even called to die for the Lord) and we know the way to destruction is broad. Those who want ALL of Christ want to do His hard things and be on that VERY </a:t>
            </a:r>
            <a:r>
              <a:rPr lang="en-US" sz="2800" dirty="0" smtClean="0"/>
              <a:t>narrow, </a:t>
            </a:r>
            <a:r>
              <a:rPr lang="en-US" sz="2800" dirty="0"/>
              <a:t>holy road to eternal life. How about you? Will you settle for man's ways that will lead to easy </a:t>
            </a:r>
            <a:r>
              <a:rPr lang="en-US" sz="2800" dirty="0" smtClean="0"/>
              <a:t>believe-ism, false doctrine</a:t>
            </a:r>
            <a:r>
              <a:rPr lang="en-US" sz="2800" dirty="0"/>
              <a:t>, death and God’s judgment? Does His truth matter to you? If His word cannot move you to see this truth and then change or reject a false man-made unbiblical system; God's Word says you may not be in Christ's saving </a:t>
            </a:r>
            <a:r>
              <a:rPr lang="en-US" sz="2800" dirty="0" smtClean="0"/>
              <a:t>truth at all. </a:t>
            </a:r>
            <a:endParaRPr lang="en-US" sz="2800" dirty="0">
              <a:solidFill>
                <a:srgbClr val="FF0000"/>
              </a:solidFill>
            </a:endParaRPr>
          </a:p>
          <a:p>
            <a:r>
              <a:rPr lang="en-US" sz="2800" dirty="0"/>
              <a:t> </a:t>
            </a:r>
          </a:p>
        </p:txBody>
      </p:sp>
    </p:spTree>
    <p:extLst>
      <p:ext uri="{BB962C8B-B14F-4D97-AF65-F5344CB8AC3E}">
        <p14:creationId xmlns:p14="http://schemas.microsoft.com/office/powerpoint/2010/main" val="72807544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8847"/>
            <a:ext cx="9144000" cy="7417415"/>
          </a:xfrm>
          <a:prstGeom prst="rect">
            <a:avLst/>
          </a:prstGeom>
        </p:spPr>
        <p:txBody>
          <a:bodyPr wrap="square">
            <a:spAutoFit/>
          </a:bodyPr>
          <a:lstStyle/>
          <a:p>
            <a:r>
              <a:rPr lang="en-US" sz="2800" dirty="0">
                <a:solidFill>
                  <a:schemeClr val="tx2">
                    <a:lumMod val="60000"/>
                    <a:lumOff val="40000"/>
                  </a:schemeClr>
                </a:solidFill>
              </a:rPr>
              <a:t>If we say that we have fellowship with Him, and walk in darkness, we lie and do not practice the truth. </a:t>
            </a:r>
            <a:r>
              <a:rPr lang="en-US" sz="2800" dirty="0"/>
              <a:t>1 John 1:6</a:t>
            </a:r>
          </a:p>
          <a:p>
            <a:r>
              <a:rPr lang="en-US" sz="2800" dirty="0"/>
              <a:t>What would you call worshipping in a way that goes against His truth and </a:t>
            </a:r>
            <a:r>
              <a:rPr lang="en-US" sz="2800" dirty="0" smtClean="0"/>
              <a:t>light? </a:t>
            </a:r>
            <a:r>
              <a:rPr lang="en-US" sz="2800" dirty="0">
                <a:solidFill>
                  <a:srgbClr val="FF0000"/>
                </a:solidFill>
              </a:rPr>
              <a:t>S</a:t>
            </a:r>
            <a:r>
              <a:rPr lang="en-US" sz="2800" dirty="0" smtClean="0">
                <a:solidFill>
                  <a:srgbClr val="FF0000"/>
                </a:solidFill>
              </a:rPr>
              <a:t>in and darkness</a:t>
            </a:r>
            <a:r>
              <a:rPr lang="en-US" sz="2800" dirty="0" smtClean="0"/>
              <a:t>. </a:t>
            </a:r>
            <a:r>
              <a:rPr lang="en-US" sz="2800" dirty="0"/>
              <a:t>The modern religious world is living in that daily. What will you live in for His glory now that you know the full truth? As we have said, we care about you and we do understand. We too had to answer issues for ourselves as His truth had us leave man's denominational religion for </a:t>
            </a:r>
            <a:r>
              <a:rPr lang="en-US" sz="2800" dirty="0" smtClean="0"/>
              <a:t>a </a:t>
            </a:r>
            <a:r>
              <a:rPr lang="en-US" sz="2800" dirty="0"/>
              <a:t>new life in Him. We were set free into His truth and want that for you as well. </a:t>
            </a:r>
            <a:r>
              <a:rPr lang="en-US" sz="2800" dirty="0" smtClean="0"/>
              <a:t>    Yes</a:t>
            </a:r>
            <a:r>
              <a:rPr lang="en-US" sz="2800" dirty="0"/>
              <a:t>, the cost was </a:t>
            </a:r>
            <a:r>
              <a:rPr lang="en-US" sz="2800" dirty="0" smtClean="0"/>
              <a:t>great and few will follow this path but His saints are called to do it or …you cannot be His disciple!</a:t>
            </a:r>
            <a:endParaRPr lang="en-US" sz="2800" dirty="0"/>
          </a:p>
          <a:p>
            <a:r>
              <a:rPr lang="en-US" sz="2800" dirty="0"/>
              <a:t> </a:t>
            </a:r>
            <a:r>
              <a:rPr lang="en-US" sz="2800" dirty="0" smtClean="0">
                <a:solidFill>
                  <a:schemeClr val="tx2">
                    <a:lumMod val="60000"/>
                    <a:lumOff val="40000"/>
                  </a:schemeClr>
                </a:solidFill>
              </a:rPr>
              <a:t>Therefore </a:t>
            </a:r>
            <a:r>
              <a:rPr lang="en-US" sz="2800" dirty="0">
                <a:solidFill>
                  <a:schemeClr val="tx2">
                    <a:lumMod val="60000"/>
                    <a:lumOff val="40000"/>
                  </a:schemeClr>
                </a:solidFill>
              </a:rPr>
              <a:t>“Come out from among them and be separate, says the Lord. Do not touch what is unclean, And I will receive you</a:t>
            </a:r>
            <a:r>
              <a:rPr lang="en-US" sz="2800" dirty="0" smtClean="0">
                <a:solidFill>
                  <a:schemeClr val="tx2">
                    <a:lumMod val="60000"/>
                    <a:lumOff val="40000"/>
                  </a:schemeClr>
                </a:solidFill>
              </a:rPr>
              <a:t>."</a:t>
            </a:r>
            <a:r>
              <a:rPr lang="en-US" sz="2800" dirty="0">
                <a:solidFill>
                  <a:schemeClr val="tx2">
                    <a:lumMod val="60000"/>
                    <a:lumOff val="40000"/>
                  </a:schemeClr>
                </a:solidFill>
              </a:rPr>
              <a:t> </a:t>
            </a:r>
            <a:r>
              <a:rPr lang="en-US" sz="2800" dirty="0" smtClean="0"/>
              <a:t>2 </a:t>
            </a:r>
            <a:r>
              <a:rPr lang="en-US" sz="2800" dirty="0"/>
              <a:t>Corinthians 6:14</a:t>
            </a:r>
          </a:p>
          <a:p>
            <a:r>
              <a:rPr lang="en-US" sz="2800" dirty="0"/>
              <a:t> </a:t>
            </a:r>
          </a:p>
          <a:p>
            <a:r>
              <a:rPr lang="en-US" sz="2800" dirty="0"/>
              <a:t> </a:t>
            </a:r>
          </a:p>
        </p:txBody>
      </p:sp>
    </p:spTree>
    <p:extLst>
      <p:ext uri="{BB962C8B-B14F-4D97-AF65-F5344CB8AC3E}">
        <p14:creationId xmlns:p14="http://schemas.microsoft.com/office/powerpoint/2010/main" val="10939944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986528"/>
          </a:xfrm>
          <a:prstGeom prst="rect">
            <a:avLst/>
          </a:prstGeom>
        </p:spPr>
        <p:txBody>
          <a:bodyPr wrap="square">
            <a:spAutoFit/>
          </a:bodyPr>
          <a:lstStyle/>
          <a:p>
            <a:r>
              <a:rPr lang="en-US" sz="2800" dirty="0" smtClean="0"/>
              <a:t>In closing…there </a:t>
            </a:r>
            <a:r>
              <a:rPr lang="en-US" sz="2800" dirty="0"/>
              <a:t>is so much more to being a biblical believer than just sitting in a pew </a:t>
            </a:r>
            <a:r>
              <a:rPr lang="en-US" sz="2800" dirty="0" smtClean="0"/>
              <a:t>saying “I </a:t>
            </a:r>
            <a:r>
              <a:rPr lang="en-US" sz="2800" dirty="0"/>
              <a:t>am a Baptist or a </a:t>
            </a:r>
            <a:r>
              <a:rPr lang="en-US" sz="2800" dirty="0" smtClean="0"/>
              <a:t>Methodist”. </a:t>
            </a:r>
            <a:r>
              <a:rPr lang="en-US" sz="2800" dirty="0"/>
              <a:t>We are calling out to those who claim Him but desire higher holy ground in </a:t>
            </a:r>
            <a:r>
              <a:rPr lang="en-US" sz="2800" dirty="0" smtClean="0"/>
              <a:t>Christ. His people are </a:t>
            </a:r>
            <a:r>
              <a:rPr lang="en-US" sz="2800" dirty="0"/>
              <a:t>interested in "becoming" His biblical New Testament body (daily) instead of just going to religious services of man. </a:t>
            </a:r>
          </a:p>
          <a:p>
            <a:r>
              <a:rPr lang="en-US" sz="2800" dirty="0" smtClean="0">
                <a:solidFill>
                  <a:schemeClr val="tx2">
                    <a:lumMod val="60000"/>
                    <a:lumOff val="40000"/>
                  </a:schemeClr>
                </a:solidFill>
              </a:rPr>
              <a:t>Be </a:t>
            </a:r>
            <a:r>
              <a:rPr lang="en-US" sz="2800" dirty="0">
                <a:solidFill>
                  <a:schemeClr val="tx2">
                    <a:lumMod val="60000"/>
                    <a:lumOff val="40000"/>
                  </a:schemeClr>
                </a:solidFill>
              </a:rPr>
              <a:t>warned</a:t>
            </a:r>
            <a:r>
              <a:rPr lang="en-US" sz="2800" dirty="0"/>
              <a:t>, if these points have moved you spiritually and you go to your modern body to discuss it; </a:t>
            </a:r>
            <a:r>
              <a:rPr lang="en-US" sz="2800" dirty="0">
                <a:solidFill>
                  <a:srgbClr val="FF0000"/>
                </a:solidFill>
              </a:rPr>
              <a:t>don't be surprised if you're quickly rejected and scorned by </a:t>
            </a:r>
            <a:r>
              <a:rPr lang="en-US" sz="2800" dirty="0" smtClean="0">
                <a:solidFill>
                  <a:srgbClr val="FF0000"/>
                </a:solidFill>
              </a:rPr>
              <a:t>them! </a:t>
            </a:r>
            <a:r>
              <a:rPr lang="en-US" sz="2800" dirty="0" smtClean="0"/>
              <a:t>That </a:t>
            </a:r>
            <a:r>
              <a:rPr lang="en-US" sz="2800" dirty="0"/>
              <a:t>happens to us almost </a:t>
            </a:r>
            <a:r>
              <a:rPr lang="en-US" sz="2800" dirty="0" smtClean="0"/>
              <a:t>everywhere we go. </a:t>
            </a:r>
            <a:r>
              <a:rPr lang="en-US" sz="2800" dirty="0"/>
              <a:t>Unless a person is desiring His truth and moved by God's Spirit to see it; they will do everything they can to cling to </a:t>
            </a:r>
            <a:r>
              <a:rPr lang="en-US" sz="2800" dirty="0" smtClean="0"/>
              <a:t>flesh/what </a:t>
            </a:r>
            <a:r>
              <a:rPr lang="en-US" sz="2800" dirty="0"/>
              <a:t>lies they know. In this case they are clinging to man's faulty pagan influenced religious model. You must strive on, study His Word, fellowship with those also desiring full His truth </a:t>
            </a:r>
            <a:r>
              <a:rPr lang="en-US" sz="2800" dirty="0" smtClean="0"/>
              <a:t>if you can, and </a:t>
            </a:r>
            <a:r>
              <a:rPr lang="en-US" sz="2800" dirty="0"/>
              <a:t>come into the </a:t>
            </a:r>
            <a:r>
              <a:rPr lang="en-US" sz="2800" dirty="0" smtClean="0"/>
              <a:t>full Light</a:t>
            </a:r>
            <a:r>
              <a:rPr lang="en-US" sz="2800" dirty="0"/>
              <a:t>. </a:t>
            </a:r>
          </a:p>
        </p:txBody>
      </p:sp>
    </p:spTree>
    <p:extLst>
      <p:ext uri="{BB962C8B-B14F-4D97-AF65-F5344CB8AC3E}">
        <p14:creationId xmlns:p14="http://schemas.microsoft.com/office/powerpoint/2010/main" val="264488019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83715"/>
            <a:ext cx="8763000" cy="8463855"/>
          </a:xfrm>
          <a:prstGeom prst="rect">
            <a:avLst/>
          </a:prstGeom>
          <a:noFill/>
        </p:spPr>
        <p:txBody>
          <a:bodyPr wrap="square" rtlCol="0">
            <a:spAutoFit/>
          </a:bodyPr>
          <a:lstStyle/>
          <a:p>
            <a:r>
              <a:rPr lang="en-US" sz="2700" dirty="0" smtClean="0"/>
              <a:t>We have now shown you that most of the denominational system is built upon an unbiblical foundation and not functioning according to God’s Word.  If you think leaving your denominational roots would be difficult, please read Matthew 10 and the hard things that the Lord requires of us if we claim salvation in Him.  </a:t>
            </a:r>
            <a:r>
              <a:rPr lang="en-US" sz="2700" dirty="0" smtClean="0">
                <a:solidFill>
                  <a:srgbClr val="FF0000"/>
                </a:solidFill>
              </a:rPr>
              <a:t>Matthew 10:34 </a:t>
            </a:r>
            <a:r>
              <a:rPr lang="en-US" sz="2700" baseline="30000" dirty="0">
                <a:solidFill>
                  <a:srgbClr val="FF0000"/>
                </a:solidFill>
              </a:rPr>
              <a:t> </a:t>
            </a:r>
            <a:r>
              <a:rPr lang="en-US" sz="2700" dirty="0">
                <a:solidFill>
                  <a:srgbClr val="FF0000"/>
                </a:solidFill>
              </a:rPr>
              <a:t>Think not that I am come to send peace on earth: I came not to send peace, but a sword</a:t>
            </a:r>
            <a:r>
              <a:rPr lang="en-US" sz="2700" dirty="0" smtClean="0">
                <a:solidFill>
                  <a:srgbClr val="FF0000"/>
                </a:solidFill>
              </a:rPr>
              <a:t>. For </a:t>
            </a:r>
            <a:r>
              <a:rPr lang="en-US" sz="2700" dirty="0">
                <a:solidFill>
                  <a:srgbClr val="FF0000"/>
                </a:solidFill>
              </a:rPr>
              <a:t>I am come to set a man at variance against his father, and the daughter against her mother, and the daughter in law against her mother in law</a:t>
            </a:r>
            <a:r>
              <a:rPr lang="en-US" sz="2700" dirty="0" smtClean="0">
                <a:solidFill>
                  <a:srgbClr val="FF0000"/>
                </a:solidFill>
              </a:rPr>
              <a:t>. And </a:t>
            </a:r>
            <a:r>
              <a:rPr lang="en-US" sz="2700" dirty="0">
                <a:solidFill>
                  <a:srgbClr val="FF0000"/>
                </a:solidFill>
              </a:rPr>
              <a:t>a man's foes shall be they of his own household</a:t>
            </a:r>
            <a:r>
              <a:rPr lang="en-US" sz="2700" dirty="0" smtClean="0">
                <a:solidFill>
                  <a:srgbClr val="FF0000"/>
                </a:solidFill>
              </a:rPr>
              <a:t>. He </a:t>
            </a:r>
            <a:r>
              <a:rPr lang="en-US" sz="2700" dirty="0">
                <a:solidFill>
                  <a:srgbClr val="FF0000"/>
                </a:solidFill>
              </a:rPr>
              <a:t>that </a:t>
            </a:r>
            <a:r>
              <a:rPr lang="en-US" sz="2700" dirty="0" err="1">
                <a:solidFill>
                  <a:srgbClr val="FF0000"/>
                </a:solidFill>
              </a:rPr>
              <a:t>loveth</a:t>
            </a:r>
            <a:r>
              <a:rPr lang="en-US" sz="2700" dirty="0">
                <a:solidFill>
                  <a:srgbClr val="FF0000"/>
                </a:solidFill>
              </a:rPr>
              <a:t> father or mother more than me is not worthy of me: and he that </a:t>
            </a:r>
            <a:r>
              <a:rPr lang="en-US" sz="2700" dirty="0" err="1">
                <a:solidFill>
                  <a:srgbClr val="FF0000"/>
                </a:solidFill>
              </a:rPr>
              <a:t>loveth</a:t>
            </a:r>
            <a:r>
              <a:rPr lang="en-US" sz="2700" dirty="0">
                <a:solidFill>
                  <a:srgbClr val="FF0000"/>
                </a:solidFill>
              </a:rPr>
              <a:t> son or daughter more than me is not worthy of me</a:t>
            </a:r>
            <a:r>
              <a:rPr lang="en-US" sz="2700" dirty="0" smtClean="0">
                <a:solidFill>
                  <a:srgbClr val="FF0000"/>
                </a:solidFill>
              </a:rPr>
              <a:t>. And </a:t>
            </a:r>
            <a:r>
              <a:rPr lang="en-US" sz="2700" dirty="0">
                <a:solidFill>
                  <a:srgbClr val="FF0000"/>
                </a:solidFill>
              </a:rPr>
              <a:t>he that </a:t>
            </a:r>
            <a:r>
              <a:rPr lang="en-US" sz="2700" dirty="0" err="1">
                <a:solidFill>
                  <a:srgbClr val="FF0000"/>
                </a:solidFill>
              </a:rPr>
              <a:t>taketh</a:t>
            </a:r>
            <a:r>
              <a:rPr lang="en-US" sz="2700" dirty="0">
                <a:solidFill>
                  <a:srgbClr val="FF0000"/>
                </a:solidFill>
              </a:rPr>
              <a:t> not his cross, and </a:t>
            </a:r>
            <a:r>
              <a:rPr lang="en-US" sz="2700" dirty="0" err="1">
                <a:solidFill>
                  <a:srgbClr val="FF0000"/>
                </a:solidFill>
              </a:rPr>
              <a:t>followeth</a:t>
            </a:r>
            <a:r>
              <a:rPr lang="en-US" sz="2700" dirty="0">
                <a:solidFill>
                  <a:srgbClr val="FF0000"/>
                </a:solidFill>
              </a:rPr>
              <a:t> after me, is not worthy of me</a:t>
            </a:r>
            <a:r>
              <a:rPr lang="en-US" sz="2700" dirty="0" smtClean="0">
                <a:solidFill>
                  <a:srgbClr val="FF0000"/>
                </a:solidFill>
              </a:rPr>
              <a:t>. He </a:t>
            </a:r>
            <a:r>
              <a:rPr lang="en-US" sz="2700" dirty="0">
                <a:solidFill>
                  <a:srgbClr val="FF0000"/>
                </a:solidFill>
              </a:rPr>
              <a:t>that </a:t>
            </a:r>
            <a:r>
              <a:rPr lang="en-US" sz="2700" dirty="0" err="1">
                <a:solidFill>
                  <a:srgbClr val="FF0000"/>
                </a:solidFill>
              </a:rPr>
              <a:t>findeth</a:t>
            </a:r>
            <a:r>
              <a:rPr lang="en-US" sz="2700" dirty="0">
                <a:solidFill>
                  <a:srgbClr val="FF0000"/>
                </a:solidFill>
              </a:rPr>
              <a:t> his life shall lose it: and he that </a:t>
            </a:r>
            <a:r>
              <a:rPr lang="en-US" sz="2700" dirty="0" err="1">
                <a:solidFill>
                  <a:srgbClr val="FF0000"/>
                </a:solidFill>
              </a:rPr>
              <a:t>loseth</a:t>
            </a:r>
            <a:r>
              <a:rPr lang="en-US" sz="2700" dirty="0">
                <a:solidFill>
                  <a:srgbClr val="FF0000"/>
                </a:solidFill>
              </a:rPr>
              <a:t> his life for my sake shall find it.</a:t>
            </a:r>
          </a:p>
          <a:p>
            <a:endParaRPr lang="en-US" sz="2800" dirty="0"/>
          </a:p>
          <a:p>
            <a:endParaRPr lang="en-US" sz="2800" dirty="0" smtClean="0"/>
          </a:p>
          <a:p>
            <a:endParaRPr lang="en-US" sz="2800" dirty="0"/>
          </a:p>
          <a:p>
            <a:endParaRPr lang="en-US" sz="2800" dirty="0"/>
          </a:p>
        </p:txBody>
      </p:sp>
    </p:spTree>
    <p:extLst>
      <p:ext uri="{BB962C8B-B14F-4D97-AF65-F5344CB8AC3E}">
        <p14:creationId xmlns:p14="http://schemas.microsoft.com/office/powerpoint/2010/main" val="327018309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848302"/>
          </a:xfrm>
          <a:prstGeom prst="rect">
            <a:avLst/>
          </a:prstGeom>
        </p:spPr>
        <p:txBody>
          <a:bodyPr wrap="square">
            <a:spAutoFit/>
          </a:bodyPr>
          <a:lstStyle/>
          <a:p>
            <a:r>
              <a:rPr lang="en-US" sz="2800" dirty="0"/>
              <a:t>We are here for you so please reach out to us anytime. Some have accused us of being divisive but we rest in God's Word. What did Paul say to do about those who rejected God's </a:t>
            </a:r>
            <a:r>
              <a:rPr lang="en-US" sz="2800" dirty="0" smtClean="0"/>
              <a:t>truth and how they should be dealt with? </a:t>
            </a:r>
          </a:p>
          <a:p>
            <a:r>
              <a:rPr lang="en-US" sz="2800" dirty="0">
                <a:solidFill>
                  <a:schemeClr val="tx2">
                    <a:lumMod val="60000"/>
                    <a:lumOff val="40000"/>
                  </a:schemeClr>
                </a:solidFill>
              </a:rPr>
              <a:t>Now I urge you, brethren, note those who cause divisions and offenses, contrary to the doctrine which you learned, and avoid them. For those who are such do not serve our Lord Jesus Christ, but their own belly, and by smooth words and flattering speech deceive the hearts of the simple. For your obedience has become known to </a:t>
            </a:r>
            <a:r>
              <a:rPr lang="en-US" sz="2800" dirty="0" smtClean="0">
                <a:solidFill>
                  <a:schemeClr val="tx2">
                    <a:lumMod val="60000"/>
                    <a:lumOff val="40000"/>
                  </a:schemeClr>
                </a:solidFill>
              </a:rPr>
              <a:t>all. </a:t>
            </a:r>
            <a:r>
              <a:rPr lang="en-US" sz="2800" dirty="0"/>
              <a:t>Romans </a:t>
            </a:r>
            <a:r>
              <a:rPr lang="en-US" sz="2800" dirty="0" smtClean="0"/>
              <a:t>16:17-20</a:t>
            </a:r>
          </a:p>
          <a:p>
            <a:r>
              <a:rPr lang="en-US" sz="2800" dirty="0"/>
              <a:t>Did you see Paul praising </a:t>
            </a:r>
            <a:r>
              <a:rPr lang="en-US" sz="2800" dirty="0" smtClean="0"/>
              <a:t>their </a:t>
            </a:r>
            <a:r>
              <a:rPr lang="en-US" sz="2800" dirty="0" smtClean="0">
                <a:solidFill>
                  <a:srgbClr val="FF0000"/>
                </a:solidFill>
              </a:rPr>
              <a:t>obedience</a:t>
            </a:r>
            <a:r>
              <a:rPr lang="en-US" sz="2800" dirty="0"/>
              <a:t>? </a:t>
            </a:r>
            <a:r>
              <a:rPr lang="en-US" sz="2800" dirty="0" smtClean="0"/>
              <a:t> (Also </a:t>
            </a:r>
            <a:r>
              <a:rPr lang="en-US" sz="2800" dirty="0"/>
              <a:t>read Galatians 2 where Paul called Peter out for his false ways. Godly love </a:t>
            </a:r>
            <a:r>
              <a:rPr lang="en-US" sz="2800" dirty="0" smtClean="0"/>
              <a:t>corrects it </a:t>
            </a:r>
            <a:r>
              <a:rPr lang="en-US" sz="2800" dirty="0"/>
              <a:t>does not ignore truth</a:t>
            </a:r>
            <a:r>
              <a:rPr lang="en-US" sz="2800" dirty="0" smtClean="0"/>
              <a:t>.) Also read </a:t>
            </a:r>
            <a:r>
              <a:rPr lang="en-US" sz="2800" dirty="0"/>
              <a:t>1 Corinthians 5 where Paul says the body is to be judged.</a:t>
            </a:r>
          </a:p>
          <a:p>
            <a:r>
              <a:rPr lang="en-US" sz="2800" dirty="0">
                <a:solidFill>
                  <a:schemeClr val="tx2">
                    <a:lumMod val="60000"/>
                    <a:lumOff val="40000"/>
                  </a:schemeClr>
                </a:solidFill>
              </a:rPr>
              <a:t>The ransom of a man’s life </a:t>
            </a:r>
            <a:r>
              <a:rPr lang="en-US" sz="2800" i="1" dirty="0">
                <a:solidFill>
                  <a:schemeClr val="tx2">
                    <a:lumMod val="60000"/>
                    <a:lumOff val="40000"/>
                  </a:schemeClr>
                </a:solidFill>
              </a:rPr>
              <a:t>is</a:t>
            </a:r>
            <a:r>
              <a:rPr lang="en-US" sz="2800" dirty="0">
                <a:solidFill>
                  <a:schemeClr val="tx2">
                    <a:lumMod val="60000"/>
                    <a:lumOff val="40000"/>
                  </a:schemeClr>
                </a:solidFill>
              </a:rPr>
              <a:t> his riches, But the poor does not hear rebuke</a:t>
            </a:r>
            <a:r>
              <a:rPr lang="en-US" sz="2800" dirty="0" smtClean="0"/>
              <a:t>. Proverbs 13:8</a:t>
            </a:r>
            <a:endParaRPr lang="en-US" sz="2800" dirty="0"/>
          </a:p>
          <a:p>
            <a:endParaRPr lang="en-US" sz="2800" dirty="0" smtClean="0"/>
          </a:p>
          <a:p>
            <a:endParaRPr lang="en-US" sz="2800" dirty="0"/>
          </a:p>
        </p:txBody>
      </p:sp>
    </p:spTree>
    <p:extLst>
      <p:ext uri="{BB962C8B-B14F-4D97-AF65-F5344CB8AC3E}">
        <p14:creationId xmlns:p14="http://schemas.microsoft.com/office/powerpoint/2010/main" val="198423528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pPr algn="ctr"/>
            <a:r>
              <a:rPr lang="en-US" sz="2800" b="1" dirty="0" smtClean="0"/>
              <a:t>Are You </a:t>
            </a:r>
            <a:r>
              <a:rPr lang="en-US" sz="2800" b="1" dirty="0"/>
              <a:t>W</a:t>
            </a:r>
            <a:r>
              <a:rPr lang="en-US" sz="2800" b="1" dirty="0" smtClean="0"/>
              <a:t>orshipping </a:t>
            </a:r>
            <a:r>
              <a:rPr lang="en-US" sz="2800" b="1" dirty="0"/>
              <a:t>I</a:t>
            </a:r>
            <a:r>
              <a:rPr lang="en-US" sz="2800" b="1" dirty="0" smtClean="0"/>
              <a:t>n </a:t>
            </a:r>
            <a:r>
              <a:rPr lang="en-US" sz="2800" b="1" dirty="0"/>
              <a:t>T</a:t>
            </a:r>
            <a:r>
              <a:rPr lang="en-US" sz="2800" b="1" dirty="0" smtClean="0"/>
              <a:t>ruth?</a:t>
            </a:r>
            <a:endParaRPr lang="en-US" sz="2800" dirty="0" smtClean="0"/>
          </a:p>
          <a:p>
            <a:r>
              <a:rPr lang="en-US" sz="2800" dirty="0"/>
              <a:t>*</a:t>
            </a:r>
            <a:r>
              <a:rPr lang="en-US" sz="2800" dirty="0" smtClean="0">
                <a:solidFill>
                  <a:schemeClr val="tx2">
                    <a:lumMod val="60000"/>
                    <a:lumOff val="40000"/>
                  </a:schemeClr>
                </a:solidFill>
              </a:rPr>
              <a:t>Can </a:t>
            </a:r>
            <a:r>
              <a:rPr lang="en-US" sz="2800" dirty="0">
                <a:solidFill>
                  <a:schemeClr val="tx2">
                    <a:lumMod val="60000"/>
                    <a:lumOff val="40000"/>
                  </a:schemeClr>
                </a:solidFill>
              </a:rPr>
              <a:t>you </a:t>
            </a:r>
            <a:r>
              <a:rPr lang="en-US" sz="2800" dirty="0" smtClean="0">
                <a:solidFill>
                  <a:schemeClr val="tx2">
                    <a:lumMod val="60000"/>
                    <a:lumOff val="40000"/>
                  </a:schemeClr>
                </a:solidFill>
              </a:rPr>
              <a:t>really call </a:t>
            </a:r>
            <a:r>
              <a:rPr lang="en-US" sz="2800" dirty="0">
                <a:solidFill>
                  <a:schemeClr val="tx2">
                    <a:lumMod val="60000"/>
                    <a:lumOff val="40000"/>
                  </a:schemeClr>
                </a:solidFill>
              </a:rPr>
              <a:t>your body a true New Testament church if they don't model God's biblical New Testament ways? </a:t>
            </a:r>
            <a:endParaRPr lang="en-US" sz="2800" dirty="0" smtClean="0">
              <a:solidFill>
                <a:schemeClr val="tx2">
                  <a:lumMod val="60000"/>
                  <a:lumOff val="40000"/>
                </a:schemeClr>
              </a:solidFill>
            </a:endParaRPr>
          </a:p>
          <a:p>
            <a:r>
              <a:rPr lang="en-US" sz="2800" dirty="0" smtClean="0"/>
              <a:t>The </a:t>
            </a:r>
            <a:r>
              <a:rPr lang="en-US" sz="2800" dirty="0"/>
              <a:t>next time you’re sitting in the pews just watching the show; we </a:t>
            </a:r>
            <a:r>
              <a:rPr lang="en-US" sz="2800" dirty="0" smtClean="0"/>
              <a:t>hope </a:t>
            </a:r>
            <a:r>
              <a:rPr lang="en-US" sz="2800" dirty="0"/>
              <a:t>these words </a:t>
            </a:r>
            <a:r>
              <a:rPr lang="en-US" sz="2800" dirty="0" smtClean="0"/>
              <a:t>hit </a:t>
            </a:r>
            <a:r>
              <a:rPr lang="en-US" sz="2800" dirty="0"/>
              <a:t>you.  </a:t>
            </a:r>
            <a:r>
              <a:rPr lang="en-US" sz="2800" dirty="0" smtClean="0"/>
              <a:t>We </a:t>
            </a:r>
            <a:r>
              <a:rPr lang="en-US" sz="2800" dirty="0"/>
              <a:t>hope they echo in your heart, your mind and you begin to see through man's </a:t>
            </a:r>
            <a:r>
              <a:rPr lang="en-US" sz="2800" dirty="0" smtClean="0"/>
              <a:t>way’s </a:t>
            </a:r>
            <a:r>
              <a:rPr lang="en-US" sz="2800" dirty="0"/>
              <a:t>into God's high holy </a:t>
            </a:r>
            <a:r>
              <a:rPr lang="en-US" sz="2800" dirty="0" smtClean="0"/>
              <a:t>way’s </a:t>
            </a:r>
            <a:r>
              <a:rPr lang="en-US" sz="2800" dirty="0"/>
              <a:t>for His set apart people. </a:t>
            </a:r>
            <a:endParaRPr lang="en-US" sz="2800" dirty="0" smtClean="0"/>
          </a:p>
          <a:p>
            <a:r>
              <a:rPr lang="en-US" sz="2800" dirty="0" smtClean="0"/>
              <a:t>Obedience </a:t>
            </a:r>
            <a:r>
              <a:rPr lang="en-US" sz="2800" dirty="0"/>
              <a:t>is the ONLY way to please Him and honor Christ. Study your </a:t>
            </a:r>
            <a:r>
              <a:rPr lang="en-US" sz="2800" dirty="0" smtClean="0"/>
              <a:t>bible, repent of your errors as you test </a:t>
            </a:r>
            <a:r>
              <a:rPr lang="en-US" sz="2800" dirty="0"/>
              <a:t>all of man's traditions</a:t>
            </a:r>
            <a:r>
              <a:rPr lang="en-US" sz="2800" dirty="0" smtClean="0"/>
              <a:t>.</a:t>
            </a:r>
          </a:p>
          <a:p>
            <a:r>
              <a:rPr lang="en-US" sz="2800" dirty="0"/>
              <a:t>Note: We will “repent and correct ourselves” when shown in God's Word we are wrong. </a:t>
            </a:r>
          </a:p>
          <a:p>
            <a:pPr algn="ctr"/>
            <a:r>
              <a:rPr lang="en-US" sz="2800" dirty="0" smtClean="0">
                <a:solidFill>
                  <a:srgbClr val="FF0000"/>
                </a:solidFill>
              </a:rPr>
              <a:t>Contact </a:t>
            </a:r>
            <a:r>
              <a:rPr lang="en-US" sz="2800" dirty="0">
                <a:solidFill>
                  <a:srgbClr val="FF0000"/>
                </a:solidFill>
              </a:rPr>
              <a:t>us anytime if we can help you </a:t>
            </a:r>
            <a:r>
              <a:rPr lang="en-US" sz="2800" dirty="0" smtClean="0"/>
              <a:t>or </a:t>
            </a:r>
            <a:r>
              <a:rPr lang="en-US" sz="2800" dirty="0"/>
              <a:t>if you and your modern pastor ever want to reason and show us any issues that you feel we have </a:t>
            </a:r>
            <a:r>
              <a:rPr lang="en-US" sz="2800" dirty="0" smtClean="0"/>
              <a:t>wrong. </a:t>
            </a:r>
            <a:r>
              <a:rPr lang="en-US" sz="2800" dirty="0"/>
              <a:t>We stand on His word alone…. How about you</a:t>
            </a:r>
            <a:r>
              <a:rPr lang="en-US" sz="2800" dirty="0" smtClean="0"/>
              <a:t>?  </a:t>
            </a:r>
          </a:p>
        </p:txBody>
      </p:sp>
    </p:spTree>
    <p:extLst>
      <p:ext uri="{BB962C8B-B14F-4D97-AF65-F5344CB8AC3E}">
        <p14:creationId xmlns:p14="http://schemas.microsoft.com/office/powerpoint/2010/main" val="121726831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r>
              <a:rPr lang="en-US" sz="2800" dirty="0"/>
              <a:t>We </a:t>
            </a:r>
            <a:r>
              <a:rPr lang="en-US" sz="2800" dirty="0" smtClean="0"/>
              <a:t>ask you this; what will you, your modern </a:t>
            </a:r>
            <a:r>
              <a:rPr lang="en-US" sz="2800" dirty="0"/>
              <a:t>pastor and those who are sitting in the pews </a:t>
            </a:r>
            <a:r>
              <a:rPr lang="en-US" sz="2800" dirty="0" smtClean="0"/>
              <a:t>do if you are unbiblical?</a:t>
            </a:r>
          </a:p>
          <a:p>
            <a:r>
              <a:rPr lang="en-US" sz="2800" dirty="0" smtClean="0"/>
              <a:t>Jesus </a:t>
            </a:r>
            <a:r>
              <a:rPr lang="en-US" sz="2800" dirty="0"/>
              <a:t>taught us: </a:t>
            </a:r>
            <a:r>
              <a:rPr lang="en-US" sz="2800" dirty="0">
                <a:solidFill>
                  <a:srgbClr val="FF0000"/>
                </a:solidFill>
              </a:rPr>
              <a:t>God is Spirit, and those who worship Him must worship in spirit and </a:t>
            </a:r>
            <a:r>
              <a:rPr lang="en-US" sz="2800" dirty="0" smtClean="0">
                <a:solidFill>
                  <a:srgbClr val="FF0000"/>
                </a:solidFill>
              </a:rPr>
              <a:t>truth </a:t>
            </a:r>
            <a:r>
              <a:rPr lang="en-US" sz="2800" dirty="0" smtClean="0"/>
              <a:t>(John </a:t>
            </a:r>
            <a:r>
              <a:rPr lang="en-US" sz="2800" dirty="0"/>
              <a:t>4:24) </a:t>
            </a:r>
            <a:endParaRPr lang="en-US" sz="2800" dirty="0" smtClean="0"/>
          </a:p>
          <a:p>
            <a:endParaRPr lang="en-US" sz="2800" dirty="0" smtClean="0"/>
          </a:p>
          <a:p>
            <a:r>
              <a:rPr lang="en-US" sz="2800" dirty="0" smtClean="0"/>
              <a:t>Repent and seek His ways…..</a:t>
            </a:r>
          </a:p>
          <a:p>
            <a:endParaRPr lang="en-US" sz="2800" dirty="0"/>
          </a:p>
          <a:p>
            <a:r>
              <a:rPr lang="en-US" sz="2800" dirty="0" smtClean="0"/>
              <a:t>Please consider this all while </a:t>
            </a:r>
            <a:r>
              <a:rPr lang="en-US" sz="2800" dirty="0"/>
              <a:t>there is yet </a:t>
            </a:r>
            <a:r>
              <a:rPr lang="en-US" sz="2800" dirty="0" smtClean="0"/>
              <a:t>time and please take this message in the way it was intended; </a:t>
            </a:r>
            <a:r>
              <a:rPr lang="en-US" sz="2800" dirty="0" smtClean="0">
                <a:solidFill>
                  <a:srgbClr val="FF0000"/>
                </a:solidFill>
              </a:rPr>
              <a:t>in love</a:t>
            </a:r>
            <a:r>
              <a:rPr lang="en-US" sz="2800" dirty="0" smtClean="0"/>
              <a:t>. </a:t>
            </a:r>
            <a:endParaRPr lang="en-US" sz="2800" dirty="0"/>
          </a:p>
          <a:p>
            <a:pPr algn="ctr"/>
            <a:r>
              <a:rPr lang="en-US" sz="2800" dirty="0">
                <a:solidFill>
                  <a:schemeClr val="tx2">
                    <a:lumMod val="60000"/>
                    <a:lumOff val="40000"/>
                  </a:schemeClr>
                </a:solidFill>
              </a:rPr>
              <a:t>Open rebuke is better than love carefully concealed</a:t>
            </a:r>
            <a:r>
              <a:rPr lang="en-US" sz="2800" dirty="0">
                <a:solidFill>
                  <a:srgbClr val="FF0000"/>
                </a:solidFill>
              </a:rPr>
              <a:t>. </a:t>
            </a:r>
            <a:endParaRPr lang="en-US" sz="2800" dirty="0" smtClean="0">
              <a:solidFill>
                <a:srgbClr val="FF0000"/>
              </a:solidFill>
            </a:endParaRPr>
          </a:p>
          <a:p>
            <a:pPr algn="ctr"/>
            <a:r>
              <a:rPr lang="en-US" sz="2800" dirty="0" smtClean="0"/>
              <a:t>Proverbs 27:5</a:t>
            </a:r>
          </a:p>
          <a:p>
            <a:r>
              <a:rPr lang="en-US" sz="2800"/>
              <a:t>For His glory…</a:t>
            </a:r>
            <a:br>
              <a:rPr lang="en-US" sz="2800"/>
            </a:br>
            <a:r>
              <a:rPr lang="en-US" sz="2800" u="sng">
                <a:hlinkClick r:id="rId2"/>
              </a:rPr>
              <a:t>dontperish@outlook.com</a:t>
            </a:r>
            <a:r>
              <a:rPr lang="en-US" sz="2800"/>
              <a:t/>
            </a:r>
            <a:br>
              <a:rPr lang="en-US" sz="2800"/>
            </a:br>
            <a:r>
              <a:rPr lang="en-US" sz="2800"/>
              <a:t>608-547-8162</a:t>
            </a:r>
            <a:br>
              <a:rPr lang="en-US" sz="2800"/>
            </a:br>
            <a:r>
              <a:rPr lang="en-US" sz="2800" u="sng">
                <a:hlinkClick r:id="rId3"/>
              </a:rPr>
              <a:t>www.dontperish.com</a:t>
            </a:r>
            <a:endParaRPr lang="en-US" sz="2800"/>
          </a:p>
          <a:p>
            <a:endParaRPr lang="en-US" sz="2800" dirty="0"/>
          </a:p>
        </p:txBody>
      </p:sp>
    </p:spTree>
    <p:extLst>
      <p:ext uri="{BB962C8B-B14F-4D97-AF65-F5344CB8AC3E}">
        <p14:creationId xmlns:p14="http://schemas.microsoft.com/office/powerpoint/2010/main" val="317468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endParaRPr lang="en-US" sz="3600" dirty="0" smtClean="0"/>
          </a:p>
          <a:p>
            <a:r>
              <a:rPr lang="en-US" sz="3600" dirty="0" smtClean="0">
                <a:solidFill>
                  <a:srgbClr val="FF0000"/>
                </a:solidFill>
              </a:rPr>
              <a:t>I </a:t>
            </a:r>
            <a:r>
              <a:rPr lang="en-US" sz="3600" dirty="0">
                <a:solidFill>
                  <a:srgbClr val="FF0000"/>
                </a:solidFill>
              </a:rPr>
              <a:t>am the Alpha and the Omega, the Beginning and the End, the First and the Last.” Blessed are those who do His commandments, that they may have the right to the tree of life, and may enter through the gates into the city. But outside are dogs and sorcerers and sexually immoral and murderers and idolaters, and whoever loves and practices a lie</a:t>
            </a:r>
            <a:r>
              <a:rPr lang="en-US" sz="3600" dirty="0"/>
              <a:t>. </a:t>
            </a:r>
            <a:endParaRPr lang="en-US" sz="3600" dirty="0" smtClean="0"/>
          </a:p>
          <a:p>
            <a:r>
              <a:rPr lang="en-US" sz="3600" dirty="0" smtClean="0"/>
              <a:t>Revelation </a:t>
            </a:r>
            <a:r>
              <a:rPr lang="en-US" sz="3600" dirty="0"/>
              <a:t>22:13-15</a:t>
            </a:r>
          </a:p>
          <a:p>
            <a:r>
              <a:rPr lang="en-US" sz="3600" dirty="0"/>
              <a:t> </a:t>
            </a:r>
            <a:endParaRPr lang="en-US" sz="3600" dirty="0" smtClean="0"/>
          </a:p>
          <a:p>
            <a:pPr algn="ctr"/>
            <a:r>
              <a:rPr lang="en-US" sz="3600" dirty="0" smtClean="0"/>
              <a:t>Thus </a:t>
            </a:r>
            <a:r>
              <a:rPr lang="en-US" sz="3600" dirty="0" err="1" smtClean="0"/>
              <a:t>saith</a:t>
            </a:r>
            <a:r>
              <a:rPr lang="en-US" sz="3600" dirty="0" smtClean="0"/>
              <a:t> the Lord.</a:t>
            </a:r>
            <a:endParaRPr lang="en-US" sz="3600" dirty="0"/>
          </a:p>
        </p:txBody>
      </p:sp>
    </p:spTree>
    <p:extLst>
      <p:ext uri="{BB962C8B-B14F-4D97-AF65-F5344CB8AC3E}">
        <p14:creationId xmlns:p14="http://schemas.microsoft.com/office/powerpoint/2010/main" val="2185483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9067800" cy="7355860"/>
          </a:xfrm>
          <a:prstGeom prst="rect">
            <a:avLst/>
          </a:prstGeom>
        </p:spPr>
        <p:txBody>
          <a:bodyPr wrap="square">
            <a:spAutoFit/>
          </a:bodyPr>
          <a:lstStyle/>
          <a:p>
            <a:r>
              <a:rPr lang="en-US" dirty="0" smtClean="0">
                <a:solidFill>
                  <a:srgbClr val="92D050"/>
                </a:solidFill>
              </a:rPr>
              <a:t> </a:t>
            </a:r>
            <a:r>
              <a:rPr lang="en-US" sz="4000" dirty="0" smtClean="0">
                <a:solidFill>
                  <a:srgbClr val="92D050"/>
                </a:solidFill>
              </a:rPr>
              <a:t>Good News! There is Hope and a Solution</a:t>
            </a:r>
          </a:p>
          <a:p>
            <a:r>
              <a:rPr lang="en-US" sz="3600" dirty="0" smtClean="0"/>
              <a:t>If </a:t>
            </a:r>
            <a:r>
              <a:rPr lang="en-US" sz="3600" dirty="0"/>
              <a:t>you will read on </a:t>
            </a:r>
            <a:r>
              <a:rPr lang="en-US" sz="3600" dirty="0" smtClean="0"/>
              <a:t>we </a:t>
            </a:r>
            <a:r>
              <a:rPr lang="en-US" sz="3600" dirty="0"/>
              <a:t>will lay out many specific </a:t>
            </a:r>
            <a:r>
              <a:rPr lang="en-US" sz="3600" dirty="0" smtClean="0"/>
              <a:t>biblical areas </a:t>
            </a:r>
            <a:r>
              <a:rPr lang="en-US" sz="3600" dirty="0"/>
              <a:t>that </a:t>
            </a:r>
            <a:r>
              <a:rPr lang="en-US" sz="3600" dirty="0" smtClean="0"/>
              <a:t>modern, </a:t>
            </a:r>
            <a:r>
              <a:rPr lang="en-US" sz="3600" dirty="0"/>
              <a:t>religious professing Christian bodies have </a:t>
            </a:r>
            <a:r>
              <a:rPr lang="en-US" sz="3600" dirty="0" smtClean="0">
                <a:solidFill>
                  <a:srgbClr val="FF0000"/>
                </a:solidFill>
              </a:rPr>
              <a:t>very wrong</a:t>
            </a:r>
            <a:r>
              <a:rPr lang="en-US" sz="3600" dirty="0" smtClean="0"/>
              <a:t>. They are standing </a:t>
            </a:r>
            <a:r>
              <a:rPr lang="en-US" sz="3600" dirty="0"/>
              <a:t>against </a:t>
            </a:r>
            <a:r>
              <a:rPr lang="en-US" sz="3600" dirty="0" smtClean="0"/>
              <a:t>God’s Word </a:t>
            </a:r>
            <a:r>
              <a:rPr lang="en-US" sz="3600" dirty="0"/>
              <a:t>and </a:t>
            </a:r>
            <a:r>
              <a:rPr lang="en-US" sz="3600" dirty="0" smtClean="0"/>
              <a:t>ways </a:t>
            </a:r>
            <a:r>
              <a:rPr lang="en-US" sz="3600" dirty="0"/>
              <a:t>that </a:t>
            </a:r>
            <a:r>
              <a:rPr lang="en-US" sz="3600" dirty="0" smtClean="0"/>
              <a:t>they </a:t>
            </a:r>
            <a:r>
              <a:rPr lang="en-US" sz="3600" dirty="0"/>
              <a:t>"</a:t>
            </a:r>
            <a:r>
              <a:rPr lang="en-US" sz="3600" dirty="0" smtClean="0"/>
              <a:t>claim" </a:t>
            </a:r>
            <a:r>
              <a:rPr lang="en-US" sz="3600" dirty="0"/>
              <a:t>to follow. </a:t>
            </a:r>
            <a:endParaRPr lang="en-US" sz="3600" dirty="0" smtClean="0"/>
          </a:p>
          <a:p>
            <a:endParaRPr lang="en-US" sz="3600" dirty="0"/>
          </a:p>
          <a:p>
            <a:r>
              <a:rPr lang="en-US" sz="3600" dirty="0" smtClean="0"/>
              <a:t>We will also show you the </a:t>
            </a:r>
            <a:r>
              <a:rPr lang="en-US" sz="3600" dirty="0" smtClean="0">
                <a:solidFill>
                  <a:srgbClr val="FF0000"/>
                </a:solidFill>
              </a:rPr>
              <a:t>truth and correct way </a:t>
            </a:r>
            <a:r>
              <a:rPr lang="en-US" sz="3600" dirty="0" smtClean="0"/>
              <a:t>to follow and serve Christ, per His Word, so you can be set free </a:t>
            </a:r>
            <a:r>
              <a:rPr lang="en-US" sz="3600" dirty="0"/>
              <a:t>from man’s many </a:t>
            </a:r>
            <a:r>
              <a:rPr lang="en-US" sz="3600" dirty="0" smtClean="0"/>
              <a:t>errors, just as we were. Praise God for what He has done!</a:t>
            </a:r>
            <a:r>
              <a:rPr lang="en-US" sz="3600" dirty="0"/>
              <a:t/>
            </a:r>
            <a:br>
              <a:rPr lang="en-US" sz="3600" dirty="0"/>
            </a:br>
            <a:endParaRPr lang="en-US" sz="3600" dirty="0"/>
          </a:p>
        </p:txBody>
      </p:sp>
    </p:spTree>
    <p:extLst>
      <p:ext uri="{BB962C8B-B14F-4D97-AF65-F5344CB8AC3E}">
        <p14:creationId xmlns:p14="http://schemas.microsoft.com/office/powerpoint/2010/main" val="2242595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
            <a:ext cx="9067800" cy="7940635"/>
          </a:xfrm>
          <a:prstGeom prst="rect">
            <a:avLst/>
          </a:prstGeom>
        </p:spPr>
        <p:txBody>
          <a:bodyPr wrap="square">
            <a:spAutoFit/>
          </a:bodyPr>
          <a:lstStyle/>
          <a:p>
            <a:r>
              <a:rPr lang="en-US" sz="4000" dirty="0" smtClean="0"/>
              <a:t>                 Here is the Problem      </a:t>
            </a:r>
            <a:r>
              <a:rPr lang="en-US" sz="2400" dirty="0" smtClean="0"/>
              <a:t> </a:t>
            </a:r>
          </a:p>
          <a:p>
            <a:r>
              <a:rPr lang="en-US" sz="2800" dirty="0" smtClean="0"/>
              <a:t>What we </a:t>
            </a:r>
            <a:r>
              <a:rPr lang="en-US" sz="2800" dirty="0"/>
              <a:t>have found in our </a:t>
            </a:r>
            <a:r>
              <a:rPr lang="en-US" sz="2800" dirty="0" smtClean="0"/>
              <a:t>own experience and travels is that most building centered faith practices devised by man, have people who are fooled into practicing what is </a:t>
            </a:r>
            <a:r>
              <a:rPr lang="en-US" sz="2800" dirty="0"/>
              <a:t>well </a:t>
            </a:r>
            <a:r>
              <a:rPr lang="en-US" sz="2800" dirty="0" smtClean="0"/>
              <a:t>outside </a:t>
            </a:r>
            <a:r>
              <a:rPr lang="en-US" sz="2800" dirty="0"/>
              <a:t>of God's </a:t>
            </a:r>
            <a:r>
              <a:rPr lang="en-US" sz="2800" dirty="0" smtClean="0"/>
              <a:t>Word. They are not in sound doctrine, few know this and no one is warning them at all. They are not following biblical truth and so God’s Word says to </a:t>
            </a:r>
            <a:r>
              <a:rPr lang="en-US" sz="2800" dirty="0" smtClean="0">
                <a:solidFill>
                  <a:srgbClr val="FF0000"/>
                </a:solidFill>
              </a:rPr>
              <a:t>reject it</a:t>
            </a:r>
            <a:r>
              <a:rPr lang="en-US" sz="2800" dirty="0" smtClean="0"/>
              <a:t>. We </a:t>
            </a:r>
            <a:r>
              <a:rPr lang="en-US" sz="2800" dirty="0"/>
              <a:t>speak out here not to cause harm but out of a godly love and concern to warn others of the errors most are walking in </a:t>
            </a:r>
            <a:r>
              <a:rPr lang="en-US" sz="2800" dirty="0" smtClean="0"/>
              <a:t>through denominational </a:t>
            </a:r>
            <a:r>
              <a:rPr lang="en-US" sz="2800" dirty="0"/>
              <a:t>religion. </a:t>
            </a:r>
            <a:r>
              <a:rPr lang="en-US" sz="2800" dirty="0" smtClean="0"/>
              <a:t>Godly </a:t>
            </a:r>
            <a:r>
              <a:rPr lang="en-US" sz="2800" dirty="0"/>
              <a:t>love always warns and speaks </a:t>
            </a:r>
            <a:r>
              <a:rPr lang="en-US" sz="2800" dirty="0" smtClean="0"/>
              <a:t>truth. We </a:t>
            </a:r>
            <a:r>
              <a:rPr lang="en-US" sz="2800" dirty="0"/>
              <a:t>desire to lift up the Lord and to cast down the ways of </a:t>
            </a:r>
            <a:r>
              <a:rPr lang="en-US" sz="2800" dirty="0" smtClean="0"/>
              <a:t>man’s religion so you can see the truth and respond. </a:t>
            </a:r>
            <a:r>
              <a:rPr lang="en-US" sz="2800" dirty="0" smtClean="0">
                <a:solidFill>
                  <a:srgbClr val="FF0000"/>
                </a:solidFill>
              </a:rPr>
              <a:t>And </a:t>
            </a:r>
            <a:r>
              <a:rPr lang="en-US" sz="2800" dirty="0">
                <a:solidFill>
                  <a:srgbClr val="FF0000"/>
                </a:solidFill>
              </a:rPr>
              <a:t>saying, The time is fulfilled, and the kingdom of God is at hand: repent ye, and believe the gospel</a:t>
            </a:r>
            <a:r>
              <a:rPr lang="en-US" sz="2800" dirty="0" smtClean="0">
                <a:solidFill>
                  <a:srgbClr val="FF0000"/>
                </a:solidFill>
              </a:rPr>
              <a:t>. Mark 1:15</a:t>
            </a:r>
          </a:p>
          <a:p>
            <a:endParaRPr lang="en-US" sz="2800" dirty="0" smtClean="0"/>
          </a:p>
          <a:p>
            <a:endParaRPr lang="en-US" sz="2400" dirty="0"/>
          </a:p>
          <a:p>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1814858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6555641"/>
          </a:xfrm>
          <a:prstGeom prst="rect">
            <a:avLst/>
          </a:prstGeom>
        </p:spPr>
        <p:txBody>
          <a:bodyPr wrap="square">
            <a:spAutoFit/>
          </a:bodyPr>
          <a:lstStyle/>
          <a:p>
            <a:r>
              <a:rPr lang="en-US" sz="2800" dirty="0" smtClean="0"/>
              <a:t>Paul spoke of this in Colossians 2:5-10</a:t>
            </a:r>
          </a:p>
          <a:p>
            <a:r>
              <a:rPr lang="en-US" sz="2800" dirty="0" smtClean="0">
                <a:solidFill>
                  <a:schemeClr val="tx2">
                    <a:lumMod val="60000"/>
                    <a:lumOff val="40000"/>
                  </a:schemeClr>
                </a:solidFill>
              </a:rPr>
              <a:t>“Now </a:t>
            </a:r>
            <a:r>
              <a:rPr lang="en-US" sz="2800" dirty="0">
                <a:solidFill>
                  <a:schemeClr val="tx2">
                    <a:lumMod val="60000"/>
                    <a:lumOff val="40000"/>
                  </a:schemeClr>
                </a:solidFill>
              </a:rPr>
              <a:t>this I say lest anyone should deceive you with persuasive words. </a:t>
            </a:r>
            <a:r>
              <a:rPr lang="en-US" sz="2800" baseline="30000" dirty="0" smtClean="0">
                <a:solidFill>
                  <a:schemeClr val="tx2">
                    <a:lumMod val="60000"/>
                    <a:lumOff val="40000"/>
                  </a:schemeClr>
                </a:solidFill>
              </a:rPr>
              <a:t> </a:t>
            </a:r>
            <a:r>
              <a:rPr lang="en-US" sz="2800" dirty="0">
                <a:solidFill>
                  <a:schemeClr val="tx2">
                    <a:lumMod val="60000"/>
                    <a:lumOff val="40000"/>
                  </a:schemeClr>
                </a:solidFill>
              </a:rPr>
              <a:t>For though I am absent in the flesh, yet I am with you in spirit, rejoicing to see your </a:t>
            </a:r>
            <a:r>
              <a:rPr lang="en-US" sz="2800" i="1" dirty="0">
                <a:solidFill>
                  <a:schemeClr val="tx2">
                    <a:lumMod val="60000"/>
                    <a:lumOff val="40000"/>
                  </a:schemeClr>
                </a:solidFill>
              </a:rPr>
              <a:t>good</a:t>
            </a:r>
            <a:r>
              <a:rPr lang="en-US" sz="2800" dirty="0">
                <a:solidFill>
                  <a:schemeClr val="tx2">
                    <a:lumMod val="60000"/>
                    <a:lumOff val="40000"/>
                  </a:schemeClr>
                </a:solidFill>
              </a:rPr>
              <a:t> order and the steadfastness of your faith in Christ.</a:t>
            </a:r>
          </a:p>
          <a:p>
            <a:r>
              <a:rPr lang="en-US" sz="2800" baseline="30000" dirty="0" smtClean="0">
                <a:solidFill>
                  <a:schemeClr val="tx2">
                    <a:lumMod val="60000"/>
                    <a:lumOff val="40000"/>
                  </a:schemeClr>
                </a:solidFill>
              </a:rPr>
              <a:t> </a:t>
            </a:r>
            <a:r>
              <a:rPr lang="en-US" sz="2800" dirty="0">
                <a:solidFill>
                  <a:schemeClr val="tx2">
                    <a:lumMod val="60000"/>
                    <a:lumOff val="40000"/>
                  </a:schemeClr>
                </a:solidFill>
              </a:rPr>
              <a:t>As you therefore have received Christ Jesus the Lord, so walk in Him, </a:t>
            </a:r>
            <a:r>
              <a:rPr lang="en-US" sz="2800" baseline="30000" dirty="0" smtClean="0">
                <a:solidFill>
                  <a:schemeClr val="tx2">
                    <a:lumMod val="60000"/>
                    <a:lumOff val="40000"/>
                  </a:schemeClr>
                </a:solidFill>
              </a:rPr>
              <a:t> </a:t>
            </a:r>
            <a:r>
              <a:rPr lang="en-US" sz="2800" dirty="0">
                <a:solidFill>
                  <a:schemeClr val="tx2">
                    <a:lumMod val="60000"/>
                    <a:lumOff val="40000"/>
                  </a:schemeClr>
                </a:solidFill>
              </a:rPr>
              <a:t>rooted and built up in Him and established in the faith, as you have been taught, abounding in </a:t>
            </a:r>
            <a:r>
              <a:rPr lang="en-US" sz="2800" dirty="0" smtClean="0">
                <a:solidFill>
                  <a:schemeClr val="tx2">
                    <a:lumMod val="60000"/>
                    <a:lumOff val="40000"/>
                  </a:schemeClr>
                </a:solidFill>
              </a:rPr>
              <a:t>it </a:t>
            </a:r>
            <a:r>
              <a:rPr lang="en-US" sz="2800" dirty="0">
                <a:solidFill>
                  <a:schemeClr val="tx2">
                    <a:lumMod val="60000"/>
                    <a:lumOff val="40000"/>
                  </a:schemeClr>
                </a:solidFill>
              </a:rPr>
              <a:t>with thanksgiving.</a:t>
            </a:r>
          </a:p>
          <a:p>
            <a:r>
              <a:rPr lang="en-US" sz="2800" dirty="0" smtClean="0">
                <a:solidFill>
                  <a:schemeClr val="tx2">
                    <a:lumMod val="60000"/>
                    <a:lumOff val="40000"/>
                  </a:schemeClr>
                </a:solidFill>
              </a:rPr>
              <a:t>Beware </a:t>
            </a:r>
            <a:r>
              <a:rPr lang="en-US" sz="2800" dirty="0">
                <a:solidFill>
                  <a:schemeClr val="tx2">
                    <a:lumMod val="60000"/>
                    <a:lumOff val="40000"/>
                  </a:schemeClr>
                </a:solidFill>
              </a:rPr>
              <a:t>lest anyone cheat you through philosophy and empty deceit, according to the tradition of men, according to the basic principles of the world, and not according to Christ. </a:t>
            </a:r>
            <a:r>
              <a:rPr lang="en-US" sz="2800" dirty="0" smtClean="0">
                <a:solidFill>
                  <a:schemeClr val="tx2">
                    <a:lumMod val="60000"/>
                    <a:lumOff val="40000"/>
                  </a:schemeClr>
                </a:solidFill>
              </a:rPr>
              <a:t>For </a:t>
            </a:r>
            <a:r>
              <a:rPr lang="en-US" sz="2800" dirty="0">
                <a:solidFill>
                  <a:schemeClr val="tx2">
                    <a:lumMod val="60000"/>
                    <a:lumOff val="40000"/>
                  </a:schemeClr>
                </a:solidFill>
              </a:rPr>
              <a:t>in Him dwells all the fullness of the Godhead bodily; </a:t>
            </a:r>
            <a:r>
              <a:rPr lang="en-US" sz="2800" baseline="30000" dirty="0">
                <a:solidFill>
                  <a:schemeClr val="tx2">
                    <a:lumMod val="60000"/>
                    <a:lumOff val="40000"/>
                  </a:schemeClr>
                </a:solidFill>
              </a:rPr>
              <a:t> </a:t>
            </a:r>
            <a:r>
              <a:rPr lang="en-US" sz="2800" dirty="0" smtClean="0">
                <a:solidFill>
                  <a:schemeClr val="tx2">
                    <a:lumMod val="60000"/>
                    <a:lumOff val="40000"/>
                  </a:schemeClr>
                </a:solidFill>
              </a:rPr>
              <a:t>and </a:t>
            </a:r>
            <a:r>
              <a:rPr lang="en-US" sz="2800" dirty="0">
                <a:solidFill>
                  <a:schemeClr val="tx2">
                    <a:lumMod val="60000"/>
                    <a:lumOff val="40000"/>
                  </a:schemeClr>
                </a:solidFill>
              </a:rPr>
              <a:t>you are complete in Him, who is the head of all principality and power</a:t>
            </a:r>
            <a:r>
              <a:rPr lang="en-US" sz="2800" dirty="0" smtClean="0">
                <a:solidFill>
                  <a:schemeClr val="tx2">
                    <a:lumMod val="60000"/>
                    <a:lumOff val="40000"/>
                  </a:schemeClr>
                </a:solidFill>
              </a:rPr>
              <a:t>.”      </a:t>
            </a:r>
            <a:r>
              <a:rPr lang="en-US" sz="2800" dirty="0" smtClean="0">
                <a:solidFill>
                  <a:srgbClr val="FF0000"/>
                </a:solidFill>
              </a:rPr>
              <a:t>(Don’t let the ways of man cheat you )</a:t>
            </a:r>
            <a:endParaRPr lang="en-US" sz="2800" dirty="0">
              <a:solidFill>
                <a:srgbClr val="FF0000"/>
              </a:solidFill>
            </a:endParaRPr>
          </a:p>
        </p:txBody>
      </p:sp>
    </p:spTree>
    <p:extLst>
      <p:ext uri="{BB962C8B-B14F-4D97-AF65-F5344CB8AC3E}">
        <p14:creationId xmlns:p14="http://schemas.microsoft.com/office/powerpoint/2010/main" val="907710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232749"/>
          </a:xfrm>
          <a:prstGeom prst="rect">
            <a:avLst/>
          </a:prstGeom>
        </p:spPr>
        <p:txBody>
          <a:bodyPr wrap="square">
            <a:spAutoFit/>
          </a:bodyPr>
          <a:lstStyle/>
          <a:p>
            <a:r>
              <a:rPr lang="en-US" sz="2800" dirty="0" smtClean="0"/>
              <a:t>                     </a:t>
            </a:r>
            <a:r>
              <a:rPr lang="en-US" sz="3600" dirty="0" smtClean="0"/>
              <a:t>Law Breakers Are Judged!</a:t>
            </a:r>
          </a:p>
          <a:p>
            <a:endParaRPr lang="en-US" sz="2800" dirty="0" smtClean="0"/>
          </a:p>
          <a:p>
            <a:r>
              <a:rPr lang="en-US" sz="2800" dirty="0" smtClean="0"/>
              <a:t>As a citizen of the United States you are expected to know and keep the laws of this land. If you do not and you break even one law, you will suffer the result in court.  (</a:t>
            </a:r>
            <a:r>
              <a:rPr lang="en-US" sz="2800" dirty="0">
                <a:solidFill>
                  <a:schemeClr val="tx2">
                    <a:lumMod val="60000"/>
                    <a:lumOff val="40000"/>
                  </a:schemeClr>
                </a:solidFill>
              </a:rPr>
              <a:t>J</a:t>
            </a:r>
            <a:r>
              <a:rPr lang="en-US" sz="2800" dirty="0" smtClean="0">
                <a:solidFill>
                  <a:schemeClr val="tx2">
                    <a:lumMod val="60000"/>
                    <a:lumOff val="40000"/>
                  </a:schemeClr>
                </a:solidFill>
              </a:rPr>
              <a:t>udgment and punishment.</a:t>
            </a:r>
            <a:r>
              <a:rPr lang="en-US" sz="2800" dirty="0" smtClean="0"/>
              <a:t>)</a:t>
            </a:r>
          </a:p>
          <a:p>
            <a:r>
              <a:rPr lang="en-US" sz="2800" dirty="0" smtClean="0"/>
              <a:t>But if you </a:t>
            </a:r>
            <a:r>
              <a:rPr lang="en-US" sz="2800" dirty="0"/>
              <a:t>are a person who attends a professing Christian religious body </a:t>
            </a:r>
            <a:r>
              <a:rPr lang="en-US" sz="2800" dirty="0" smtClean="0"/>
              <a:t>that </a:t>
            </a:r>
            <a:r>
              <a:rPr lang="en-US" sz="2800" dirty="0"/>
              <a:t>claims to have </a:t>
            </a:r>
            <a:r>
              <a:rPr lang="en-US" sz="2800" dirty="0" smtClean="0"/>
              <a:t>faith in and love for God; are you not held to a </a:t>
            </a:r>
            <a:r>
              <a:rPr lang="en-US" sz="2800" dirty="0" smtClean="0">
                <a:solidFill>
                  <a:schemeClr val="tx2">
                    <a:lumMod val="60000"/>
                    <a:lumOff val="40000"/>
                  </a:schemeClr>
                </a:solidFill>
              </a:rPr>
              <a:t>higher standard </a:t>
            </a:r>
            <a:r>
              <a:rPr lang="en-US" sz="2800" dirty="0" smtClean="0"/>
              <a:t>to hold tight to all His laws laid out in His Word? </a:t>
            </a:r>
          </a:p>
          <a:p>
            <a:r>
              <a:rPr lang="en-US" sz="2800" dirty="0" smtClean="0"/>
              <a:t>Why do people believe God </a:t>
            </a:r>
            <a:r>
              <a:rPr lang="en-US" sz="2800" dirty="0"/>
              <a:t>(as a Holy Righteous </a:t>
            </a:r>
            <a:r>
              <a:rPr lang="en-US" sz="2800" dirty="0" smtClean="0"/>
              <a:t>Judge) will overlook your disobedience when His Word says if you love Him obey Him. </a:t>
            </a:r>
            <a:endParaRPr lang="en-US" sz="2800" dirty="0"/>
          </a:p>
          <a:p>
            <a:r>
              <a:rPr lang="en-US" sz="2800" dirty="0" smtClean="0"/>
              <a:t>Jesus said in John 14:15 :</a:t>
            </a:r>
          </a:p>
          <a:p>
            <a:r>
              <a:rPr lang="en-US" sz="2800" dirty="0"/>
              <a:t>“</a:t>
            </a:r>
            <a:r>
              <a:rPr lang="en-US" sz="2800" dirty="0">
                <a:solidFill>
                  <a:srgbClr val="FF0000"/>
                </a:solidFill>
              </a:rPr>
              <a:t>If you love Me, </a:t>
            </a:r>
            <a:r>
              <a:rPr lang="en-US" sz="2800" dirty="0" smtClean="0">
                <a:solidFill>
                  <a:srgbClr val="FF0000"/>
                </a:solidFill>
              </a:rPr>
              <a:t>keep </a:t>
            </a:r>
            <a:r>
              <a:rPr lang="en-US" sz="2800" dirty="0">
                <a:solidFill>
                  <a:srgbClr val="FF0000"/>
                </a:solidFill>
              </a:rPr>
              <a:t>My commandments. </a:t>
            </a:r>
          </a:p>
          <a:p>
            <a:r>
              <a:rPr lang="en-US" dirty="0">
                <a:solidFill>
                  <a:srgbClr val="FF0000"/>
                </a:solidFill>
              </a:rPr>
              <a:t/>
            </a:r>
            <a:br>
              <a:rPr lang="en-US" dirty="0">
                <a:solidFill>
                  <a:srgbClr val="FF0000"/>
                </a:solidFill>
              </a:rPr>
            </a:br>
            <a:endParaRPr lang="en-US" dirty="0">
              <a:solidFill>
                <a:srgbClr val="FF0000"/>
              </a:solidFill>
            </a:endParaRPr>
          </a:p>
        </p:txBody>
      </p:sp>
    </p:spTree>
    <p:extLst>
      <p:ext uri="{BB962C8B-B14F-4D97-AF65-F5344CB8AC3E}">
        <p14:creationId xmlns:p14="http://schemas.microsoft.com/office/powerpoint/2010/main" val="1475166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540526"/>
          </a:xfrm>
          <a:prstGeom prst="rect">
            <a:avLst/>
          </a:prstGeom>
        </p:spPr>
        <p:txBody>
          <a:bodyPr wrap="square">
            <a:spAutoFit/>
          </a:bodyPr>
          <a:lstStyle/>
          <a:p>
            <a:r>
              <a:rPr lang="en-US" sz="4400" dirty="0" smtClean="0"/>
              <a:t>            </a:t>
            </a:r>
            <a:r>
              <a:rPr lang="en-US" sz="4400" dirty="0" smtClean="0">
                <a:solidFill>
                  <a:schemeClr val="accent4">
                    <a:lumMod val="60000"/>
                    <a:lumOff val="40000"/>
                  </a:schemeClr>
                </a:solidFill>
              </a:rPr>
              <a:t>Something to Consider</a:t>
            </a:r>
            <a:endParaRPr lang="en-US" dirty="0"/>
          </a:p>
          <a:p>
            <a:r>
              <a:rPr lang="en-US" dirty="0" smtClean="0"/>
              <a:t>    </a:t>
            </a:r>
            <a:r>
              <a:rPr lang="en-US" sz="2800" dirty="0" smtClean="0"/>
              <a:t>*You cannot follow Christ unless you are born a new creation in Him.  (John 3:3 / 2 </a:t>
            </a:r>
            <a:r>
              <a:rPr lang="en-US" sz="2800" dirty="0"/>
              <a:t>C</a:t>
            </a:r>
            <a:r>
              <a:rPr lang="en-US" sz="2800" dirty="0" smtClean="0"/>
              <a:t>orinthians 5)</a:t>
            </a:r>
          </a:p>
          <a:p>
            <a:r>
              <a:rPr lang="en-US" sz="2800" dirty="0" smtClean="0"/>
              <a:t>  So if </a:t>
            </a:r>
            <a:r>
              <a:rPr lang="en-US" sz="2800" dirty="0"/>
              <a:t>you are a person who does not claim </a:t>
            </a:r>
            <a:r>
              <a:rPr lang="en-US" sz="2800" dirty="0" smtClean="0"/>
              <a:t>new life and faith </a:t>
            </a:r>
            <a:r>
              <a:rPr lang="en-US" sz="2800" dirty="0"/>
              <a:t>in the Living God, please </a:t>
            </a:r>
            <a:r>
              <a:rPr lang="en-US" sz="2800" dirty="0" smtClean="0"/>
              <a:t>go here </a:t>
            </a:r>
            <a:r>
              <a:rPr lang="en-US" sz="2800" dirty="0"/>
              <a:t>to learn the saving gospel for yourself: </a:t>
            </a:r>
            <a:r>
              <a:rPr lang="en-US" sz="2800" dirty="0" smtClean="0">
                <a:hlinkClick r:id="rId2"/>
              </a:rPr>
              <a:t>http</a:t>
            </a:r>
            <a:r>
              <a:rPr lang="en-US" sz="2800" dirty="0">
                <a:hlinkClick r:id="rId2"/>
              </a:rPr>
              <a:t>://</a:t>
            </a:r>
            <a:r>
              <a:rPr lang="en-US" sz="2800" dirty="0" smtClean="0">
                <a:hlinkClick r:id="rId2"/>
              </a:rPr>
              <a:t>spiritandtruthormansreligion.blogspot.com/p/the-saving-gospel.html</a:t>
            </a:r>
            <a:endParaRPr lang="en-US" sz="2800" dirty="0" smtClean="0"/>
          </a:p>
          <a:p>
            <a:r>
              <a:rPr lang="en-US" sz="2800" dirty="0" smtClean="0"/>
              <a:t>Contact </a:t>
            </a:r>
            <a:r>
              <a:rPr lang="en-US" sz="2800" dirty="0"/>
              <a:t>us for a free bible and call or email us will you? </a:t>
            </a:r>
            <a:endParaRPr lang="en-US" sz="2800" dirty="0" smtClean="0"/>
          </a:p>
          <a:p>
            <a:r>
              <a:rPr lang="en-US" sz="2800" dirty="0" smtClean="0"/>
              <a:t>We </a:t>
            </a:r>
            <a:r>
              <a:rPr lang="en-US" sz="2800" dirty="0"/>
              <a:t>are here to help you....... 608-547-8162</a:t>
            </a:r>
          </a:p>
          <a:p>
            <a:r>
              <a:rPr lang="en-US" sz="2800" dirty="0" smtClean="0"/>
              <a:t> Please know the </a:t>
            </a:r>
            <a:r>
              <a:rPr lang="en-US" sz="2800" dirty="0"/>
              <a:t>bible says there is but one way to find eternal life and true </a:t>
            </a:r>
            <a:r>
              <a:rPr lang="en-US" sz="2800" dirty="0" smtClean="0"/>
              <a:t>salvation before you die.</a:t>
            </a:r>
            <a:endParaRPr lang="en-US" sz="2800" dirty="0"/>
          </a:p>
          <a:p>
            <a:r>
              <a:rPr lang="en-US" sz="2800" dirty="0"/>
              <a:t> </a:t>
            </a:r>
            <a:r>
              <a:rPr lang="en-US" sz="3200" dirty="0" smtClean="0"/>
              <a:t>Jesus </a:t>
            </a:r>
            <a:r>
              <a:rPr lang="en-US" sz="3200" dirty="0"/>
              <a:t>said: </a:t>
            </a:r>
            <a:r>
              <a:rPr lang="en-US" sz="3600" dirty="0" smtClean="0">
                <a:solidFill>
                  <a:srgbClr val="FF0000"/>
                </a:solidFill>
              </a:rPr>
              <a:t>“</a:t>
            </a:r>
            <a:r>
              <a:rPr lang="en-US" sz="3200" dirty="0">
                <a:solidFill>
                  <a:srgbClr val="FF0000"/>
                </a:solidFill>
              </a:rPr>
              <a:t>I am the way, the truth, and the life. No one comes to the Father except through Me.</a:t>
            </a:r>
            <a:br>
              <a:rPr lang="en-US" sz="3200" dirty="0">
                <a:solidFill>
                  <a:srgbClr val="FF0000"/>
                </a:solidFill>
              </a:rPr>
            </a:br>
            <a:r>
              <a:rPr lang="en-US" sz="3200" dirty="0"/>
              <a:t>John 14:6</a:t>
            </a:r>
            <a:br>
              <a:rPr lang="en-US" sz="3200" dirty="0"/>
            </a:br>
            <a:endParaRPr lang="en-US" sz="3200" dirty="0"/>
          </a:p>
        </p:txBody>
      </p:sp>
    </p:spTree>
    <p:extLst>
      <p:ext uri="{BB962C8B-B14F-4D97-AF65-F5344CB8AC3E}">
        <p14:creationId xmlns:p14="http://schemas.microsoft.com/office/powerpoint/2010/main" val="1687047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478970"/>
          </a:xfrm>
          <a:prstGeom prst="rect">
            <a:avLst/>
          </a:prstGeom>
        </p:spPr>
        <p:txBody>
          <a:bodyPr wrap="square">
            <a:spAutoFit/>
          </a:bodyPr>
          <a:lstStyle/>
          <a:p>
            <a:r>
              <a:rPr lang="en-US" sz="3200" dirty="0" smtClean="0"/>
              <a:t>                      Do You Know Your History?</a:t>
            </a:r>
            <a:endParaRPr lang="en-US" dirty="0"/>
          </a:p>
          <a:p>
            <a:r>
              <a:rPr lang="en-US" sz="2800" dirty="0" smtClean="0"/>
              <a:t>Sadly most </a:t>
            </a:r>
            <a:r>
              <a:rPr lang="en-US" sz="2800" dirty="0"/>
              <a:t>people </a:t>
            </a:r>
            <a:r>
              <a:rPr lang="en-US" sz="2800" dirty="0" smtClean="0"/>
              <a:t>see the building as the church  </a:t>
            </a:r>
          </a:p>
          <a:p>
            <a:r>
              <a:rPr lang="en-US" sz="2800" dirty="0" smtClean="0"/>
              <a:t>(which </a:t>
            </a:r>
            <a:r>
              <a:rPr lang="en-US" sz="2800" dirty="0"/>
              <a:t>is not </a:t>
            </a:r>
            <a:r>
              <a:rPr lang="en-US" sz="2800" dirty="0" smtClean="0"/>
              <a:t>biblical) and have </a:t>
            </a:r>
            <a:r>
              <a:rPr lang="en-US" sz="2800" dirty="0"/>
              <a:t>no idea that much of their modern Christian denominational </a:t>
            </a:r>
            <a:r>
              <a:rPr lang="en-US" sz="2800" dirty="0" smtClean="0"/>
              <a:t>practices are </a:t>
            </a:r>
            <a:r>
              <a:rPr lang="en-US" sz="2800" dirty="0">
                <a:solidFill>
                  <a:srgbClr val="FF0000"/>
                </a:solidFill>
              </a:rPr>
              <a:t>not</a:t>
            </a:r>
            <a:r>
              <a:rPr lang="en-US" sz="2800" dirty="0"/>
              <a:t> </a:t>
            </a:r>
            <a:r>
              <a:rPr lang="en-US" sz="2800" dirty="0" smtClean="0"/>
              <a:t>fully rooted in </a:t>
            </a:r>
            <a:r>
              <a:rPr lang="en-US" sz="2800" dirty="0"/>
              <a:t>Jesus Christ </a:t>
            </a:r>
            <a:r>
              <a:rPr lang="en-US" sz="2800" dirty="0" smtClean="0"/>
              <a:t>and </a:t>
            </a:r>
            <a:r>
              <a:rPr lang="en-US" sz="2800" dirty="0"/>
              <a:t>God’s </a:t>
            </a:r>
            <a:r>
              <a:rPr lang="en-US" sz="2800" dirty="0" smtClean="0"/>
              <a:t>Word. The roman catholic and other denominational faiths have perverted the truth. </a:t>
            </a:r>
          </a:p>
          <a:p>
            <a:r>
              <a:rPr lang="en-US" sz="2800" dirty="0" smtClean="0"/>
              <a:t>How can you worship there in spirit and truth?</a:t>
            </a:r>
          </a:p>
          <a:p>
            <a:endParaRPr lang="en-US" sz="2800" dirty="0" smtClean="0"/>
          </a:p>
          <a:p>
            <a:r>
              <a:rPr lang="en-US" sz="2800" dirty="0" smtClean="0">
                <a:solidFill>
                  <a:srgbClr val="FF0000"/>
                </a:solidFill>
              </a:rPr>
              <a:t>Did you know </a:t>
            </a:r>
            <a:r>
              <a:rPr lang="en-US" sz="2800" dirty="0" smtClean="0"/>
              <a:t>there was much perversion by </a:t>
            </a:r>
            <a:r>
              <a:rPr lang="en-US" sz="2800" dirty="0"/>
              <a:t>various men right after the apostles passed </a:t>
            </a:r>
            <a:r>
              <a:rPr lang="en-US" sz="2800" dirty="0" smtClean="0"/>
              <a:t>on? </a:t>
            </a:r>
            <a:r>
              <a:rPr lang="en-US" sz="2800" dirty="0"/>
              <a:t>One man was a pagan Roman emperor named Constantine in the 4th century. He legalized Christianity and he began to </a:t>
            </a:r>
            <a:r>
              <a:rPr lang="en-US" sz="2800" dirty="0" smtClean="0"/>
              <a:t>pervert and paganize </a:t>
            </a:r>
            <a:r>
              <a:rPr lang="en-US" sz="2800" dirty="0"/>
              <a:t>it with various </a:t>
            </a:r>
            <a:r>
              <a:rPr lang="en-US" sz="2800" dirty="0" smtClean="0"/>
              <a:t>man-made </a:t>
            </a:r>
            <a:r>
              <a:rPr lang="en-US" sz="2800" dirty="0"/>
              <a:t>rituals and it </a:t>
            </a:r>
            <a:r>
              <a:rPr lang="en-US" sz="2800" dirty="0" smtClean="0"/>
              <a:t>later became </a:t>
            </a:r>
            <a:r>
              <a:rPr lang="en-US" sz="2800" dirty="0"/>
              <a:t>the </a:t>
            </a:r>
            <a:r>
              <a:rPr lang="en-US" sz="2800" dirty="0" smtClean="0"/>
              <a:t>unbiblical roman </a:t>
            </a:r>
            <a:r>
              <a:rPr lang="en-US" sz="2800" dirty="0"/>
              <a:t>catholic </a:t>
            </a:r>
            <a:r>
              <a:rPr lang="en-US" sz="2800" dirty="0" smtClean="0"/>
              <a:t>religion</a:t>
            </a:r>
            <a:r>
              <a:rPr lang="en-US" sz="2800" dirty="0"/>
              <a:t>.</a:t>
            </a:r>
            <a:r>
              <a:rPr lang="en-US" sz="2800" dirty="0" smtClean="0"/>
              <a:t>  Today many protestants are practicing many of those false ways that he instituted. </a:t>
            </a:r>
          </a:p>
          <a:p>
            <a:r>
              <a:rPr lang="en-US" sz="2800" dirty="0" smtClean="0"/>
              <a:t>         </a:t>
            </a:r>
            <a:r>
              <a:rPr lang="en-US" sz="2800" dirty="0"/>
              <a:t/>
            </a:r>
            <a:br>
              <a:rPr lang="en-US" sz="2800" dirty="0"/>
            </a:br>
            <a:endParaRPr lang="en-US" sz="2800" dirty="0"/>
          </a:p>
        </p:txBody>
      </p:sp>
    </p:spTree>
    <p:extLst>
      <p:ext uri="{BB962C8B-B14F-4D97-AF65-F5344CB8AC3E}">
        <p14:creationId xmlns:p14="http://schemas.microsoft.com/office/powerpoint/2010/main" val="1084310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7478970"/>
          </a:xfrm>
          <a:prstGeom prst="rect">
            <a:avLst/>
          </a:prstGeom>
        </p:spPr>
        <p:txBody>
          <a:bodyPr wrap="square">
            <a:spAutoFit/>
          </a:bodyPr>
          <a:lstStyle/>
          <a:p>
            <a:r>
              <a:rPr lang="en-US" sz="3200" dirty="0">
                <a:solidFill>
                  <a:srgbClr val="FF0000"/>
                </a:solidFill>
              </a:rPr>
              <a:t>Did you </a:t>
            </a:r>
            <a:r>
              <a:rPr lang="en-US" sz="3200" dirty="0" smtClean="0">
                <a:solidFill>
                  <a:srgbClr val="FF0000"/>
                </a:solidFill>
              </a:rPr>
              <a:t>also know...</a:t>
            </a:r>
            <a:r>
              <a:rPr lang="en-US" sz="3200" dirty="0" smtClean="0"/>
              <a:t>The </a:t>
            </a:r>
            <a:r>
              <a:rPr lang="en-US" sz="3200" dirty="0"/>
              <a:t>16</a:t>
            </a:r>
            <a:r>
              <a:rPr lang="en-US" sz="3200" baseline="30000" dirty="0"/>
              <a:t>th</a:t>
            </a:r>
            <a:r>
              <a:rPr lang="en-US" sz="3200" dirty="0"/>
              <a:t> century reformers were </a:t>
            </a:r>
            <a:r>
              <a:rPr lang="en-US" sz="3200" dirty="0" smtClean="0"/>
              <a:t>not </a:t>
            </a:r>
            <a:r>
              <a:rPr lang="en-US" sz="3200" dirty="0"/>
              <a:t>much better as Luther and Calvin were both </a:t>
            </a:r>
            <a:r>
              <a:rPr lang="en-US" sz="3200" dirty="0" smtClean="0"/>
              <a:t>unbiblical men who even </a:t>
            </a:r>
            <a:r>
              <a:rPr lang="en-US" sz="3200" dirty="0"/>
              <a:t>condemned men to die over faith </a:t>
            </a:r>
            <a:r>
              <a:rPr lang="en-US" sz="3200" dirty="0" smtClean="0"/>
              <a:t>issues? </a:t>
            </a:r>
            <a:r>
              <a:rPr lang="en-US" sz="3200" dirty="0"/>
              <a:t>They were NOT following God’s full truth in detail but building a system of </a:t>
            </a:r>
            <a:r>
              <a:rPr lang="en-US" sz="3200" dirty="0" smtClean="0"/>
              <a:t>man-made </a:t>
            </a:r>
            <a:r>
              <a:rPr lang="en-US" sz="3200" dirty="0"/>
              <a:t>false religion that lives on today. </a:t>
            </a:r>
            <a:r>
              <a:rPr lang="en-US" sz="3200" dirty="0" smtClean="0"/>
              <a:t>*This </a:t>
            </a:r>
            <a:r>
              <a:rPr lang="en-US" sz="3200" dirty="0"/>
              <a:t>should concern you </a:t>
            </a:r>
            <a:r>
              <a:rPr lang="en-US" sz="3200" dirty="0" smtClean="0"/>
              <a:t>if </a:t>
            </a:r>
            <a:r>
              <a:rPr lang="en-US" sz="3200" dirty="0"/>
              <a:t>you desire truth in your faith </a:t>
            </a:r>
            <a:r>
              <a:rPr lang="en-US" sz="3200" dirty="0" smtClean="0"/>
              <a:t>life and worship of God!  God’s </a:t>
            </a:r>
            <a:r>
              <a:rPr lang="en-US" sz="3200" dirty="0"/>
              <a:t>Word says</a:t>
            </a:r>
            <a:r>
              <a:rPr lang="en-US" sz="3200" dirty="0" smtClean="0"/>
              <a:t>:</a:t>
            </a:r>
          </a:p>
          <a:p>
            <a:endParaRPr lang="en-US" sz="3200" dirty="0"/>
          </a:p>
          <a:p>
            <a:r>
              <a:rPr lang="en-US" sz="3200" dirty="0">
                <a:solidFill>
                  <a:schemeClr val="tx2">
                    <a:lumMod val="60000"/>
                    <a:lumOff val="40000"/>
                  </a:schemeClr>
                </a:solidFill>
              </a:rPr>
              <a:t>But whoever keeps His word, truly the love of God is perfected in Him. By this we know that we are in Him. He who says he abides in Him ought himself also to walk just as He walked</a:t>
            </a:r>
            <a:r>
              <a:rPr lang="en-US" sz="3200" dirty="0"/>
              <a:t>. </a:t>
            </a:r>
            <a:r>
              <a:rPr lang="en-US" sz="3200" dirty="0" smtClean="0"/>
              <a:t> </a:t>
            </a:r>
            <a:r>
              <a:rPr lang="en-US" sz="3200" dirty="0"/>
              <a:t>1 John 2:5</a:t>
            </a:r>
            <a:br>
              <a:rPr lang="en-US" sz="3200" dirty="0"/>
            </a:br>
            <a:r>
              <a:rPr lang="en-US" sz="3200" dirty="0"/>
              <a:t/>
            </a:r>
            <a:br>
              <a:rPr lang="en-US" sz="3200" dirty="0"/>
            </a:br>
            <a:endParaRPr lang="en-US" sz="3200" dirty="0"/>
          </a:p>
        </p:txBody>
      </p:sp>
    </p:spTree>
    <p:extLst>
      <p:ext uri="{BB962C8B-B14F-4D97-AF65-F5344CB8AC3E}">
        <p14:creationId xmlns:p14="http://schemas.microsoft.com/office/powerpoint/2010/main" val="2524522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494085"/>
          </a:xfrm>
          <a:prstGeom prst="rect">
            <a:avLst/>
          </a:prstGeom>
        </p:spPr>
        <p:txBody>
          <a:bodyPr wrap="square">
            <a:spAutoFit/>
          </a:bodyPr>
          <a:lstStyle/>
          <a:p>
            <a:r>
              <a:rPr lang="en-US" sz="3200" dirty="0" smtClean="0"/>
              <a:t>This information will show you bible truth </a:t>
            </a:r>
            <a:r>
              <a:rPr lang="en-US" sz="3200" dirty="0"/>
              <a:t>that perhaps you have never heard before? You can then ponder over it, go to the Word and ask the Lord for guidance. We are happy to discuss this with you anytime and share what His Word says. </a:t>
            </a:r>
            <a:r>
              <a:rPr lang="en-US" sz="3200" dirty="0" smtClean="0"/>
              <a:t>You </a:t>
            </a:r>
            <a:r>
              <a:rPr lang="en-US" sz="3200" dirty="0"/>
              <a:t>are even invited to come to our home and reason together in His </a:t>
            </a:r>
            <a:r>
              <a:rPr lang="en-US" sz="3200" dirty="0" smtClean="0"/>
              <a:t>Word; </a:t>
            </a:r>
            <a:r>
              <a:rPr lang="en-US" sz="3200" dirty="0"/>
              <a:t>just like the New Testament saints </a:t>
            </a:r>
            <a:r>
              <a:rPr lang="en-US" sz="3200" dirty="0" smtClean="0"/>
              <a:t>did. His people are to be close, loving and biblical.</a:t>
            </a:r>
          </a:p>
          <a:p>
            <a:r>
              <a:rPr lang="en-US" sz="3200" dirty="0" smtClean="0"/>
              <a:t>Note: the bible says in the New Testament that the saints are to </a:t>
            </a:r>
            <a:r>
              <a:rPr lang="en-US" sz="3200" dirty="0" smtClean="0">
                <a:solidFill>
                  <a:srgbClr val="FF0000"/>
                </a:solidFill>
              </a:rPr>
              <a:t>“one another each other” </a:t>
            </a:r>
            <a:r>
              <a:rPr lang="en-US" sz="3200" dirty="0" smtClean="0"/>
              <a:t>over 50 times. (That is to love, care for, encourage, exhort etc.)</a:t>
            </a:r>
          </a:p>
          <a:p>
            <a:endParaRPr lang="en-US" sz="3200" dirty="0"/>
          </a:p>
          <a:p>
            <a:r>
              <a:rPr lang="en-US" sz="3200" dirty="0" smtClean="0"/>
              <a:t>That is why we wrote this … love for God and others. </a:t>
            </a:r>
            <a:endParaRPr lang="en-US" sz="3200" dirty="0"/>
          </a:p>
        </p:txBody>
      </p:sp>
    </p:spTree>
    <p:extLst>
      <p:ext uri="{BB962C8B-B14F-4D97-AF65-F5344CB8AC3E}">
        <p14:creationId xmlns:p14="http://schemas.microsoft.com/office/powerpoint/2010/main" val="19093543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8833187"/>
          </a:xfrm>
          <a:prstGeom prst="rect">
            <a:avLst/>
          </a:prstGeom>
        </p:spPr>
        <p:txBody>
          <a:bodyPr wrap="square">
            <a:spAutoFit/>
          </a:bodyPr>
          <a:lstStyle/>
          <a:p>
            <a:r>
              <a:rPr lang="en-US" sz="2400" dirty="0" smtClean="0">
                <a:solidFill>
                  <a:schemeClr val="tx2">
                    <a:lumMod val="60000"/>
                    <a:lumOff val="40000"/>
                  </a:schemeClr>
                </a:solidFill>
              </a:rPr>
              <a:t>                   </a:t>
            </a:r>
            <a:r>
              <a:rPr lang="en-US" sz="3200" dirty="0" smtClean="0">
                <a:solidFill>
                  <a:schemeClr val="tx2">
                    <a:lumMod val="60000"/>
                    <a:lumOff val="40000"/>
                  </a:schemeClr>
                </a:solidFill>
              </a:rPr>
              <a:t>Why Should This All Matter </a:t>
            </a:r>
            <a:r>
              <a:rPr lang="en-US" sz="3200" dirty="0">
                <a:solidFill>
                  <a:schemeClr val="tx2">
                    <a:lumMod val="60000"/>
                    <a:lumOff val="40000"/>
                  </a:schemeClr>
                </a:solidFill>
              </a:rPr>
              <a:t>T</a:t>
            </a:r>
            <a:r>
              <a:rPr lang="en-US" sz="3200" dirty="0" smtClean="0">
                <a:solidFill>
                  <a:schemeClr val="tx2">
                    <a:lumMod val="60000"/>
                    <a:lumOff val="40000"/>
                  </a:schemeClr>
                </a:solidFill>
              </a:rPr>
              <a:t>o You?</a:t>
            </a:r>
          </a:p>
          <a:p>
            <a:r>
              <a:rPr lang="en-US" sz="3200" dirty="0" smtClean="0"/>
              <a:t>If you are practicing man-made religion what will practicing </a:t>
            </a:r>
            <a:r>
              <a:rPr lang="en-US" sz="3200" dirty="0" smtClean="0">
                <a:solidFill>
                  <a:srgbClr val="FF0000"/>
                </a:solidFill>
              </a:rPr>
              <a:t>lies</a:t>
            </a:r>
            <a:r>
              <a:rPr lang="en-US" sz="3200" dirty="0" smtClean="0">
                <a:solidFill>
                  <a:srgbClr val="00B050"/>
                </a:solidFill>
              </a:rPr>
              <a:t> </a:t>
            </a:r>
            <a:r>
              <a:rPr lang="en-US" sz="3200" dirty="0" smtClean="0"/>
              <a:t>get a person in the end? </a:t>
            </a:r>
          </a:p>
          <a:p>
            <a:r>
              <a:rPr lang="en-US" sz="3200" dirty="0"/>
              <a:t>Revelation 22:14-15 </a:t>
            </a:r>
            <a:r>
              <a:rPr lang="en-US" sz="3200" dirty="0" smtClean="0"/>
              <a:t>warns this…</a:t>
            </a:r>
            <a:r>
              <a:rPr lang="en-US" sz="3200" dirty="0"/>
              <a:t> </a:t>
            </a:r>
          </a:p>
          <a:p>
            <a:r>
              <a:rPr lang="en-US" sz="3200" dirty="0">
                <a:solidFill>
                  <a:schemeClr val="tx2">
                    <a:lumMod val="60000"/>
                    <a:lumOff val="40000"/>
                  </a:schemeClr>
                </a:solidFill>
              </a:rPr>
              <a:t>I am the Alpha and the Omega, the Beginning and the End, the First and the Last.” Blessed are those who do His commandments, that they may have the right to the tree of life, and may enter through the gates into the city. But outside are dogs and sorcerers and sexually immoral and murderers and idolaters, and </a:t>
            </a:r>
            <a:r>
              <a:rPr lang="en-US" sz="3200" dirty="0" smtClean="0">
                <a:solidFill>
                  <a:srgbClr val="FF0000"/>
                </a:solidFill>
              </a:rPr>
              <a:t>whoever </a:t>
            </a:r>
            <a:r>
              <a:rPr lang="en-US" sz="3200" dirty="0">
                <a:solidFill>
                  <a:srgbClr val="FF0000"/>
                </a:solidFill>
              </a:rPr>
              <a:t>loves and practices a </a:t>
            </a:r>
            <a:r>
              <a:rPr lang="en-US" sz="3200" dirty="0" smtClean="0">
                <a:solidFill>
                  <a:srgbClr val="FF0000"/>
                </a:solidFill>
              </a:rPr>
              <a:t>lie”</a:t>
            </a:r>
            <a:r>
              <a:rPr lang="en-US" sz="3200" dirty="0" smtClean="0"/>
              <a:t>. </a:t>
            </a:r>
          </a:p>
          <a:p>
            <a:r>
              <a:rPr lang="en-US" sz="3200" dirty="0" smtClean="0"/>
              <a:t>Gods Word has spoken…….</a:t>
            </a:r>
          </a:p>
          <a:p>
            <a:r>
              <a:rPr lang="en-US" sz="3200" dirty="0" smtClean="0"/>
              <a:t>*If you’re in lies you will be as a dog, outside of His gate and we want better for you.</a:t>
            </a:r>
            <a:endParaRPr lang="en-US" sz="3200" dirty="0"/>
          </a:p>
          <a:p>
            <a:endParaRPr lang="en-US" sz="2400" dirty="0" smtClean="0"/>
          </a:p>
          <a:p>
            <a:endParaRPr lang="en-US" sz="2400" dirty="0"/>
          </a:p>
          <a:p>
            <a:endParaRPr lang="en-US" sz="2400" dirty="0" smtClean="0"/>
          </a:p>
          <a:p>
            <a:r>
              <a:rPr lang="en-US" sz="2400" dirty="0"/>
              <a:t/>
            </a:r>
            <a:br>
              <a:rPr lang="en-US" sz="2400" dirty="0"/>
            </a:br>
            <a:endParaRPr lang="en-US" sz="2400" dirty="0"/>
          </a:p>
        </p:txBody>
      </p:sp>
    </p:spTree>
    <p:extLst>
      <p:ext uri="{BB962C8B-B14F-4D97-AF65-F5344CB8AC3E}">
        <p14:creationId xmlns:p14="http://schemas.microsoft.com/office/powerpoint/2010/main" val="3848344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417415"/>
          </a:xfrm>
          <a:prstGeom prst="rect">
            <a:avLst/>
          </a:prstGeom>
        </p:spPr>
        <p:txBody>
          <a:bodyPr wrap="square">
            <a:spAutoFit/>
          </a:bodyPr>
          <a:lstStyle/>
          <a:p>
            <a:r>
              <a:rPr lang="en-US" sz="3600" dirty="0">
                <a:solidFill>
                  <a:schemeClr val="accent1"/>
                </a:solidFill>
              </a:rPr>
              <a:t> </a:t>
            </a:r>
            <a:r>
              <a:rPr lang="en-US" sz="3600" dirty="0" smtClean="0">
                <a:solidFill>
                  <a:schemeClr val="accent1"/>
                </a:solidFill>
              </a:rPr>
              <a:t>               Powerful but Sad </a:t>
            </a:r>
            <a:r>
              <a:rPr lang="en-US" sz="3600" dirty="0">
                <a:solidFill>
                  <a:schemeClr val="accent1"/>
                </a:solidFill>
              </a:rPr>
              <a:t>Facts</a:t>
            </a:r>
          </a:p>
          <a:p>
            <a:r>
              <a:rPr lang="en-US" sz="3200" dirty="0"/>
              <a:t>*Modern denominational </a:t>
            </a:r>
            <a:r>
              <a:rPr lang="en-US" sz="3200" dirty="0" smtClean="0"/>
              <a:t>bodies </a:t>
            </a:r>
            <a:r>
              <a:rPr lang="en-US" sz="3200" dirty="0"/>
              <a:t>look </a:t>
            </a:r>
            <a:r>
              <a:rPr lang="en-US" sz="3200" dirty="0" smtClean="0"/>
              <a:t>very little like, nor do they function as the </a:t>
            </a:r>
            <a:r>
              <a:rPr lang="en-US" sz="3200" dirty="0"/>
              <a:t>biblical New Testament church of the first century that Jesus ordained. </a:t>
            </a:r>
          </a:p>
          <a:p>
            <a:r>
              <a:rPr lang="en-US" sz="3200" dirty="0" smtClean="0"/>
              <a:t>*The </a:t>
            </a:r>
            <a:r>
              <a:rPr lang="en-US" sz="3200" dirty="0"/>
              <a:t>believers they produce </a:t>
            </a:r>
            <a:r>
              <a:rPr lang="en-US" sz="3200" dirty="0" smtClean="0"/>
              <a:t>today are </a:t>
            </a:r>
            <a:r>
              <a:rPr lang="en-US" sz="3200" dirty="0"/>
              <a:t>often </a:t>
            </a:r>
            <a:r>
              <a:rPr lang="en-US" sz="3200" dirty="0" smtClean="0"/>
              <a:t>unholy, worldly </a:t>
            </a:r>
            <a:r>
              <a:rPr lang="en-US" sz="3200" dirty="0"/>
              <a:t>and carnal </a:t>
            </a:r>
            <a:r>
              <a:rPr lang="en-US" sz="3200" dirty="0" smtClean="0"/>
              <a:t>minded; outside bible truth.</a:t>
            </a:r>
          </a:p>
          <a:p>
            <a:r>
              <a:rPr lang="en-US" sz="3200" dirty="0" smtClean="0"/>
              <a:t>*The biblical doctrines once taught have been tossed aside for man-made and seeker friendly messages.</a:t>
            </a:r>
          </a:p>
          <a:p>
            <a:r>
              <a:rPr lang="en-US" sz="3200" dirty="0" smtClean="0"/>
              <a:t>This </a:t>
            </a:r>
            <a:r>
              <a:rPr lang="en-US" sz="3200" dirty="0"/>
              <a:t>should </a:t>
            </a:r>
            <a:r>
              <a:rPr lang="en-US" sz="3200" dirty="0">
                <a:solidFill>
                  <a:srgbClr val="FF0000"/>
                </a:solidFill>
              </a:rPr>
              <a:t>greatly trouble you </a:t>
            </a:r>
            <a:r>
              <a:rPr lang="en-US" sz="3200" dirty="0"/>
              <a:t>if you practice </a:t>
            </a:r>
            <a:r>
              <a:rPr lang="en-US" sz="3200" dirty="0" smtClean="0"/>
              <a:t>man-made </a:t>
            </a:r>
            <a:r>
              <a:rPr lang="en-US" sz="3200" dirty="0"/>
              <a:t>traditions </a:t>
            </a:r>
            <a:r>
              <a:rPr lang="en-US" sz="3200" dirty="0" smtClean="0"/>
              <a:t>and lies today</a:t>
            </a:r>
            <a:r>
              <a:rPr lang="en-US" sz="3200" dirty="0"/>
              <a:t>. Are you practicing modern ‘</a:t>
            </a:r>
            <a:r>
              <a:rPr lang="en-US" sz="3200" dirty="0" err="1"/>
              <a:t>churchianity</a:t>
            </a:r>
            <a:r>
              <a:rPr lang="en-US" sz="3200" dirty="0"/>
              <a:t>’ or true biblical Christianity? Only God's Word will help you determine that for yourself</a:t>
            </a:r>
            <a:r>
              <a:rPr lang="en-US" sz="2400" dirty="0" smtClean="0"/>
              <a:t>.  </a:t>
            </a:r>
            <a:r>
              <a:rPr lang="en-US" sz="3200" dirty="0" smtClean="0">
                <a:solidFill>
                  <a:schemeClr val="tx2">
                    <a:lumMod val="60000"/>
                    <a:lumOff val="40000"/>
                  </a:schemeClr>
                </a:solidFill>
              </a:rPr>
              <a:t>Test </a:t>
            </a:r>
            <a:r>
              <a:rPr lang="en-US" sz="3200" dirty="0">
                <a:solidFill>
                  <a:schemeClr val="tx2">
                    <a:lumMod val="60000"/>
                    <a:lumOff val="40000"/>
                  </a:schemeClr>
                </a:solidFill>
              </a:rPr>
              <a:t>all things; hold fast what is good </a:t>
            </a:r>
            <a:endParaRPr lang="en-US" sz="3200" dirty="0"/>
          </a:p>
          <a:p>
            <a:r>
              <a:rPr lang="en-US" sz="3200" dirty="0" smtClean="0"/>
              <a:t>1 Thessalonians </a:t>
            </a:r>
            <a:r>
              <a:rPr lang="en-US" sz="3200" dirty="0"/>
              <a:t>5:21</a:t>
            </a:r>
          </a:p>
          <a:p>
            <a:r>
              <a:rPr lang="en-US" sz="2400" dirty="0" smtClean="0"/>
              <a:t>    </a:t>
            </a:r>
            <a:endParaRPr lang="en-US" sz="2400" dirty="0"/>
          </a:p>
        </p:txBody>
      </p:sp>
    </p:spTree>
    <p:extLst>
      <p:ext uri="{BB962C8B-B14F-4D97-AF65-F5344CB8AC3E}">
        <p14:creationId xmlns:p14="http://schemas.microsoft.com/office/powerpoint/2010/main" val="28446832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1295400"/>
          </a:xfrm>
          <a:prstGeom prst="rect">
            <a:avLst/>
          </a:prstGeom>
        </p:spPr>
        <p:txBody>
          <a:bodyPr wrap="square">
            <a:spAutoFit/>
          </a:bodyPr>
          <a:lstStyle/>
          <a:p>
            <a:pPr algn="ctr"/>
            <a:r>
              <a:rPr lang="en-US" sz="3600" dirty="0" smtClean="0"/>
              <a:t>Walk In The Light</a:t>
            </a:r>
          </a:p>
          <a:p>
            <a:r>
              <a:rPr lang="en-US" sz="3600" dirty="0" smtClean="0"/>
              <a:t>************************************** </a:t>
            </a:r>
          </a:p>
          <a:p>
            <a:r>
              <a:rPr lang="en-US" sz="3200" dirty="0" smtClean="0"/>
              <a:t>Biblical truth is often referred to as light. God’s Word says: </a:t>
            </a:r>
            <a:r>
              <a:rPr lang="en-US" sz="3200" dirty="0" smtClean="0">
                <a:solidFill>
                  <a:schemeClr val="accent1"/>
                </a:solidFill>
              </a:rPr>
              <a:t>“But </a:t>
            </a:r>
            <a:r>
              <a:rPr lang="en-US" sz="3200" dirty="0">
                <a:solidFill>
                  <a:schemeClr val="accent1"/>
                </a:solidFill>
              </a:rPr>
              <a:t>if we walk in the light, as he is in the light, we have fellowship one with another, and the blood of Jesus Christ his Son cleanses us from all </a:t>
            </a:r>
            <a:r>
              <a:rPr lang="en-US" sz="3200" dirty="0" smtClean="0">
                <a:solidFill>
                  <a:schemeClr val="accent1"/>
                </a:solidFill>
              </a:rPr>
              <a:t>sin”. </a:t>
            </a:r>
          </a:p>
          <a:p>
            <a:r>
              <a:rPr lang="en-US" sz="3200" dirty="0" smtClean="0"/>
              <a:t>1 </a:t>
            </a:r>
            <a:r>
              <a:rPr lang="en-US" sz="3200" dirty="0"/>
              <a:t>John </a:t>
            </a:r>
            <a:r>
              <a:rPr lang="en-US" sz="3200" dirty="0" smtClean="0"/>
              <a:t>1:74</a:t>
            </a:r>
            <a:endParaRPr lang="en-US" sz="3200" dirty="0"/>
          </a:p>
          <a:p>
            <a:r>
              <a:rPr lang="en-US" sz="3200" dirty="0"/>
              <a:t>So can </a:t>
            </a:r>
            <a:r>
              <a:rPr lang="en-US" sz="3200" dirty="0" smtClean="0"/>
              <a:t>your denominational place be called a </a:t>
            </a:r>
            <a:r>
              <a:rPr lang="en-US" sz="3200" dirty="0" smtClean="0">
                <a:solidFill>
                  <a:srgbClr val="FF0000"/>
                </a:solidFill>
              </a:rPr>
              <a:t>true biblical New </a:t>
            </a:r>
            <a:r>
              <a:rPr lang="en-US" sz="3200" dirty="0">
                <a:solidFill>
                  <a:srgbClr val="FF0000"/>
                </a:solidFill>
              </a:rPr>
              <a:t>Testament </a:t>
            </a:r>
            <a:r>
              <a:rPr lang="en-US" sz="3200" dirty="0" smtClean="0">
                <a:solidFill>
                  <a:srgbClr val="FF0000"/>
                </a:solidFill>
              </a:rPr>
              <a:t>church? </a:t>
            </a:r>
            <a:endParaRPr lang="en-US" sz="3200" dirty="0">
              <a:solidFill>
                <a:srgbClr val="FF0000"/>
              </a:solidFill>
            </a:endParaRPr>
          </a:p>
          <a:p>
            <a:r>
              <a:rPr lang="en-US" sz="3200" dirty="0" smtClean="0"/>
              <a:t>We </a:t>
            </a:r>
            <a:r>
              <a:rPr lang="en-US" sz="3200" dirty="0"/>
              <a:t>are happy to meet with you and your modern pastor to reason over these truths. We stand on </a:t>
            </a:r>
            <a:r>
              <a:rPr lang="en-US" sz="3200" dirty="0" smtClean="0"/>
              <a:t>God’s </a:t>
            </a:r>
            <a:r>
              <a:rPr lang="en-US" sz="3200" dirty="0"/>
              <a:t>W</a:t>
            </a:r>
            <a:r>
              <a:rPr lang="en-US" sz="3200" dirty="0" smtClean="0"/>
              <a:t>ord alone and are ready to give answers.  </a:t>
            </a:r>
          </a:p>
          <a:p>
            <a:r>
              <a:rPr lang="en-US" sz="3200" dirty="0" smtClean="0"/>
              <a:t>(See 1 peter 3:15)</a:t>
            </a:r>
            <a:r>
              <a:rPr lang="en-US" sz="3200" dirty="0"/>
              <a:t/>
            </a:r>
            <a:br>
              <a:rPr lang="en-US" sz="3200" dirty="0"/>
            </a:br>
            <a:r>
              <a:rPr lang="en-US" sz="3200" dirty="0"/>
              <a:t/>
            </a:r>
            <a:br>
              <a:rPr lang="en-US" sz="3200" dirty="0"/>
            </a:br>
            <a:endParaRPr lang="en-US" sz="3200" dirty="0"/>
          </a:p>
          <a:p>
            <a:endParaRPr lang="en-US" sz="2400" dirty="0"/>
          </a:p>
          <a:p>
            <a:r>
              <a:rPr lang="en-US" sz="2400" dirty="0"/>
              <a:t> </a:t>
            </a:r>
          </a:p>
          <a:p>
            <a:endParaRPr lang="en-US" sz="2400" dirty="0" smtClean="0"/>
          </a:p>
          <a:p>
            <a:endParaRPr lang="en-US" sz="2400" dirty="0"/>
          </a:p>
          <a:p>
            <a:endParaRPr lang="en-US" sz="2400" dirty="0" smtClean="0"/>
          </a:p>
          <a:p>
            <a:endParaRPr lang="en-US" sz="2400" dirty="0"/>
          </a:p>
          <a:p>
            <a:endParaRPr lang="en-US" sz="2400" dirty="0" smtClean="0"/>
          </a:p>
          <a:p>
            <a:endParaRPr lang="en-US" sz="2400" dirty="0" smtClean="0"/>
          </a:p>
          <a:p>
            <a:endParaRPr lang="en-US" sz="2400" dirty="0"/>
          </a:p>
          <a:p>
            <a:r>
              <a:rPr lang="en-US" sz="2400" dirty="0" smtClean="0"/>
              <a:t> </a:t>
            </a:r>
            <a:endParaRPr lang="en-US" sz="2400" dirty="0"/>
          </a:p>
        </p:txBody>
      </p:sp>
    </p:spTree>
    <p:extLst>
      <p:ext uri="{BB962C8B-B14F-4D97-AF65-F5344CB8AC3E}">
        <p14:creationId xmlns:p14="http://schemas.microsoft.com/office/powerpoint/2010/main" val="21089622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58847"/>
            <a:ext cx="9067800" cy="6494085"/>
          </a:xfrm>
          <a:prstGeom prst="rect">
            <a:avLst/>
          </a:prstGeom>
        </p:spPr>
        <p:txBody>
          <a:bodyPr wrap="square">
            <a:spAutoFit/>
          </a:bodyPr>
          <a:lstStyle/>
          <a:p>
            <a:r>
              <a:rPr lang="en-US" dirty="0" smtClean="0"/>
              <a:t>           </a:t>
            </a:r>
            <a:r>
              <a:rPr lang="en-US" sz="3200" dirty="0" smtClean="0"/>
              <a:t>*Many False Teachers and Wolves abound*</a:t>
            </a:r>
          </a:p>
          <a:p>
            <a:r>
              <a:rPr lang="en-US" sz="3200" dirty="0" smtClean="0"/>
              <a:t>Did you know there </a:t>
            </a:r>
            <a:r>
              <a:rPr lang="en-US" sz="3200" dirty="0"/>
              <a:t>are </a:t>
            </a:r>
            <a:r>
              <a:rPr lang="en-US" sz="3200" dirty="0" smtClean="0"/>
              <a:t>many </a:t>
            </a:r>
            <a:r>
              <a:rPr lang="en-US" sz="3200" dirty="0"/>
              <a:t>other </a:t>
            </a:r>
            <a:r>
              <a:rPr lang="en-US" sz="3200" dirty="0" smtClean="0"/>
              <a:t>man-made </a:t>
            </a:r>
            <a:r>
              <a:rPr lang="en-US" sz="3200" dirty="0"/>
              <a:t>false movements </a:t>
            </a:r>
            <a:r>
              <a:rPr lang="en-US" sz="3200" dirty="0" smtClean="0"/>
              <a:t>that have also influenced most bodies today? Examples are the word </a:t>
            </a:r>
            <a:r>
              <a:rPr lang="en-US" sz="3200" dirty="0"/>
              <a:t>of </a:t>
            </a:r>
            <a:r>
              <a:rPr lang="en-US" sz="3200" dirty="0" smtClean="0"/>
              <a:t>faith, New </a:t>
            </a:r>
            <a:r>
              <a:rPr lang="en-US" sz="3200" dirty="0"/>
              <a:t>Apostolic </a:t>
            </a:r>
            <a:r>
              <a:rPr lang="en-US" sz="3200" dirty="0" smtClean="0"/>
              <a:t>Reformation, Hebrew </a:t>
            </a:r>
            <a:r>
              <a:rPr lang="en-US" sz="3200" dirty="0"/>
              <a:t>Roots, </a:t>
            </a:r>
            <a:r>
              <a:rPr lang="en-US" sz="3200" dirty="0" err="1" smtClean="0"/>
              <a:t>Dominionist’s</a:t>
            </a:r>
            <a:r>
              <a:rPr lang="en-US" sz="3200" dirty="0" smtClean="0"/>
              <a:t>, </a:t>
            </a:r>
            <a:r>
              <a:rPr lang="en-US" sz="3200" dirty="0"/>
              <a:t>seeker </a:t>
            </a:r>
            <a:r>
              <a:rPr lang="en-US" sz="3200" dirty="0" smtClean="0"/>
              <a:t>sensitive, </a:t>
            </a:r>
            <a:r>
              <a:rPr lang="en-US" sz="3200" dirty="0"/>
              <a:t>the </a:t>
            </a:r>
            <a:r>
              <a:rPr lang="en-US" sz="3200" dirty="0" smtClean="0"/>
              <a:t>heretic emergent groups and the </a:t>
            </a:r>
            <a:r>
              <a:rPr lang="en-US" sz="3200" dirty="0"/>
              <a:t>growing </a:t>
            </a:r>
            <a:r>
              <a:rPr lang="en-US" sz="3200" dirty="0" smtClean="0"/>
              <a:t>social gospel/</a:t>
            </a:r>
            <a:r>
              <a:rPr lang="en-US" sz="3200" dirty="0" err="1"/>
              <a:t>M</a:t>
            </a:r>
            <a:r>
              <a:rPr lang="en-US" sz="3200" dirty="0" err="1" smtClean="0"/>
              <a:t>issional</a:t>
            </a:r>
            <a:r>
              <a:rPr lang="en-US" sz="3200" dirty="0" smtClean="0"/>
              <a:t>/church planting approaches.</a:t>
            </a:r>
            <a:endParaRPr lang="en-US" sz="3200" dirty="0">
              <a:solidFill>
                <a:schemeClr val="tx2">
                  <a:lumMod val="60000"/>
                  <a:lumOff val="40000"/>
                </a:schemeClr>
              </a:solidFill>
            </a:endParaRPr>
          </a:p>
          <a:p>
            <a:r>
              <a:rPr lang="en-US" sz="3200" baseline="30000" dirty="0"/>
              <a:t> </a:t>
            </a:r>
            <a:r>
              <a:rPr lang="en-US" sz="3200" i="1" dirty="0">
                <a:solidFill>
                  <a:schemeClr val="accent1"/>
                </a:solidFill>
              </a:rPr>
              <a:t>Beloved, when I gave all diligence to write unto you of the common salvation, it was needful for me to write unto you, and exhort you that ye should earnestly contend for the faith which was once delivered unto the saints</a:t>
            </a:r>
            <a:r>
              <a:rPr lang="en-US" sz="3200" i="1" dirty="0" smtClean="0">
                <a:solidFill>
                  <a:schemeClr val="accent1"/>
                </a:solidFill>
              </a:rPr>
              <a:t>. (Jude 1:3)</a:t>
            </a:r>
          </a:p>
        </p:txBody>
      </p:sp>
    </p:spTree>
    <p:extLst>
      <p:ext uri="{BB962C8B-B14F-4D97-AF65-F5344CB8AC3E}">
        <p14:creationId xmlns:p14="http://schemas.microsoft.com/office/powerpoint/2010/main" val="24842143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986528"/>
          </a:xfrm>
          <a:prstGeom prst="rect">
            <a:avLst/>
          </a:prstGeom>
        </p:spPr>
        <p:txBody>
          <a:bodyPr wrap="square">
            <a:spAutoFit/>
          </a:bodyPr>
          <a:lstStyle/>
          <a:p>
            <a:r>
              <a:rPr lang="en-US" sz="3200" dirty="0"/>
              <a:t>Do your own </a:t>
            </a:r>
            <a:r>
              <a:rPr lang="en-US" sz="3200" dirty="0" smtClean="0"/>
              <a:t>study </a:t>
            </a:r>
            <a:r>
              <a:rPr lang="en-US" sz="3200" dirty="0"/>
              <a:t>and you will find </a:t>
            </a:r>
            <a:r>
              <a:rPr lang="en-US" sz="3200" dirty="0" smtClean="0"/>
              <a:t>the truth! </a:t>
            </a:r>
            <a:r>
              <a:rPr lang="en-US" sz="3200" dirty="0"/>
              <a:t>These false and pagan </a:t>
            </a:r>
            <a:r>
              <a:rPr lang="en-US" sz="3200" dirty="0" smtClean="0"/>
              <a:t>ways </a:t>
            </a:r>
            <a:r>
              <a:rPr lang="en-US" sz="3200" dirty="0"/>
              <a:t>influence </a:t>
            </a:r>
            <a:r>
              <a:rPr lang="en-US" sz="3200" dirty="0" smtClean="0"/>
              <a:t>what </a:t>
            </a:r>
            <a:r>
              <a:rPr lang="en-US" sz="3200" dirty="0"/>
              <a:t>most of you are doing </a:t>
            </a:r>
            <a:r>
              <a:rPr lang="en-US" sz="3200" dirty="0" smtClean="0"/>
              <a:t>in </a:t>
            </a:r>
            <a:r>
              <a:rPr lang="en-US" sz="3200" dirty="0"/>
              <a:t>a religious </a:t>
            </a:r>
            <a:r>
              <a:rPr lang="en-US" sz="3200" dirty="0" smtClean="0"/>
              <a:t>building and following the model </a:t>
            </a:r>
            <a:r>
              <a:rPr lang="en-US" sz="3200" dirty="0"/>
              <a:t>of man’s </a:t>
            </a:r>
            <a:r>
              <a:rPr lang="en-US" sz="3200" dirty="0" smtClean="0"/>
              <a:t>ways. </a:t>
            </a:r>
            <a:endParaRPr lang="en-US" sz="3200" dirty="0"/>
          </a:p>
          <a:p>
            <a:r>
              <a:rPr lang="en-US" sz="3200" dirty="0" smtClean="0"/>
              <a:t>Sadly </a:t>
            </a:r>
            <a:r>
              <a:rPr lang="en-US" sz="3200" dirty="0"/>
              <a:t>modern priests/pastors have even told us personally "they don’t want their people to hear this information". Why is that? Because His truth will set you free from man’s unbiblical religion and </a:t>
            </a:r>
            <a:r>
              <a:rPr lang="en-US" sz="3200" dirty="0">
                <a:solidFill>
                  <a:schemeClr val="tx2">
                    <a:lumMod val="60000"/>
                    <a:lumOff val="40000"/>
                  </a:schemeClr>
                </a:solidFill>
              </a:rPr>
              <a:t>they need you </a:t>
            </a:r>
            <a:r>
              <a:rPr lang="en-US" sz="3200" dirty="0" smtClean="0">
                <a:solidFill>
                  <a:schemeClr val="tx2">
                    <a:lumMod val="60000"/>
                    <a:lumOff val="40000"/>
                  </a:schemeClr>
                </a:solidFill>
              </a:rPr>
              <a:t>there </a:t>
            </a:r>
            <a:r>
              <a:rPr lang="en-US" sz="3200" dirty="0">
                <a:solidFill>
                  <a:schemeClr val="tx2">
                    <a:lumMod val="60000"/>
                    <a:lumOff val="40000"/>
                  </a:schemeClr>
                </a:solidFill>
              </a:rPr>
              <a:t>in the pews to pay for the building, parking lot, lights and </a:t>
            </a:r>
            <a:r>
              <a:rPr lang="en-US" sz="3200" dirty="0" smtClean="0">
                <a:solidFill>
                  <a:schemeClr val="tx2">
                    <a:lumMod val="60000"/>
                    <a:lumOff val="40000"/>
                  </a:schemeClr>
                </a:solidFill>
              </a:rPr>
              <a:t>salaries etc</a:t>
            </a:r>
            <a:r>
              <a:rPr lang="en-US" sz="3200" dirty="0" smtClean="0"/>
              <a:t>. </a:t>
            </a:r>
          </a:p>
          <a:p>
            <a:r>
              <a:rPr lang="en-US" sz="3200" dirty="0" smtClean="0"/>
              <a:t>We </a:t>
            </a:r>
            <a:r>
              <a:rPr lang="en-US" sz="3200" dirty="0"/>
              <a:t>care and want you to be set free in Christ's truth and not be caught </a:t>
            </a:r>
            <a:r>
              <a:rPr lang="en-US" sz="3200" dirty="0" smtClean="0"/>
              <a:t>up </a:t>
            </a:r>
            <a:r>
              <a:rPr lang="en-US" sz="3200" dirty="0"/>
              <a:t>in modern religious lies</a:t>
            </a:r>
            <a:r>
              <a:rPr lang="en-US" sz="3200" dirty="0" smtClean="0"/>
              <a:t>. </a:t>
            </a:r>
            <a:r>
              <a:rPr lang="en-US" sz="3200" dirty="0"/>
              <a:t>Jesus said: </a:t>
            </a:r>
            <a:r>
              <a:rPr lang="en-US" sz="3200" dirty="0">
                <a:solidFill>
                  <a:srgbClr val="FF0000"/>
                </a:solidFill>
              </a:rPr>
              <a:t>the </a:t>
            </a:r>
            <a:r>
              <a:rPr lang="en-US" sz="3200" b="1" dirty="0">
                <a:solidFill>
                  <a:srgbClr val="FF0000"/>
                </a:solidFill>
              </a:rPr>
              <a:t>truth</a:t>
            </a:r>
            <a:r>
              <a:rPr lang="en-US" sz="3200" dirty="0">
                <a:solidFill>
                  <a:srgbClr val="FF0000"/>
                </a:solidFill>
              </a:rPr>
              <a:t>, and the </a:t>
            </a:r>
            <a:r>
              <a:rPr lang="en-US" sz="3200" b="1" dirty="0">
                <a:solidFill>
                  <a:srgbClr val="FF0000"/>
                </a:solidFill>
              </a:rPr>
              <a:t>truth</a:t>
            </a:r>
            <a:r>
              <a:rPr lang="en-US" sz="3200" dirty="0">
                <a:solidFill>
                  <a:srgbClr val="FF0000"/>
                </a:solidFill>
              </a:rPr>
              <a:t> shall make </a:t>
            </a:r>
            <a:r>
              <a:rPr lang="en-US" sz="3200" b="1" dirty="0">
                <a:solidFill>
                  <a:srgbClr val="FF0000"/>
                </a:solidFill>
              </a:rPr>
              <a:t>you</a:t>
            </a:r>
            <a:r>
              <a:rPr lang="en-US" sz="3200" dirty="0">
                <a:solidFill>
                  <a:srgbClr val="FF0000"/>
                </a:solidFill>
              </a:rPr>
              <a:t> </a:t>
            </a:r>
            <a:r>
              <a:rPr lang="en-US" sz="3200" b="1" dirty="0">
                <a:solidFill>
                  <a:srgbClr val="FF0000"/>
                </a:solidFill>
              </a:rPr>
              <a:t>free</a:t>
            </a:r>
            <a:r>
              <a:rPr lang="en-US" sz="3200" dirty="0">
                <a:solidFill>
                  <a:srgbClr val="FF0000"/>
                </a:solidFill>
              </a:rPr>
              <a:t>.” </a:t>
            </a:r>
            <a:r>
              <a:rPr lang="en-US" sz="3200" dirty="0"/>
              <a:t> </a:t>
            </a:r>
            <a:r>
              <a:rPr lang="en-US" sz="3200" dirty="0" smtClean="0"/>
              <a:t>John 8:32</a:t>
            </a:r>
            <a:endParaRPr lang="en-US" sz="3200" dirty="0"/>
          </a:p>
        </p:txBody>
      </p:sp>
    </p:spTree>
    <p:extLst>
      <p:ext uri="{BB962C8B-B14F-4D97-AF65-F5344CB8AC3E}">
        <p14:creationId xmlns:p14="http://schemas.microsoft.com/office/powerpoint/2010/main" val="37260147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7417415"/>
          </a:xfrm>
          <a:prstGeom prst="rect">
            <a:avLst/>
          </a:prstGeom>
        </p:spPr>
        <p:txBody>
          <a:bodyPr wrap="square">
            <a:spAutoFit/>
          </a:bodyPr>
          <a:lstStyle/>
          <a:p>
            <a:r>
              <a:rPr lang="en-US" sz="2800" dirty="0" smtClean="0"/>
              <a:t>        Here are some more </a:t>
            </a:r>
            <a:r>
              <a:rPr lang="en-US" sz="2800" dirty="0" smtClean="0">
                <a:solidFill>
                  <a:srgbClr val="FF0000"/>
                </a:solidFill>
              </a:rPr>
              <a:t>facts</a:t>
            </a:r>
            <a:r>
              <a:rPr lang="en-US" sz="2800" dirty="0" smtClean="0"/>
              <a:t> you may not be aware of:</a:t>
            </a:r>
          </a:p>
          <a:p>
            <a:r>
              <a:rPr lang="en-US" sz="3200" dirty="0" smtClean="0"/>
              <a:t>*non-active </a:t>
            </a:r>
            <a:r>
              <a:rPr lang="en-US" sz="3200" dirty="0"/>
              <a:t>people just </a:t>
            </a:r>
            <a:r>
              <a:rPr lang="en-US" sz="3200" dirty="0" smtClean="0"/>
              <a:t>sitting/watching a show *inviting in many non believers *practiced sermons *paying tithes *practiced </a:t>
            </a:r>
            <a:r>
              <a:rPr lang="en-US" sz="3200" dirty="0"/>
              <a:t>instrumental </a:t>
            </a:r>
            <a:r>
              <a:rPr lang="en-US" sz="3200" dirty="0" smtClean="0"/>
              <a:t>emotional music offerings *practiced choirs  *emotional worship experience  * ceremony called worship services...these are all false traditions.</a:t>
            </a:r>
          </a:p>
          <a:p>
            <a:r>
              <a:rPr lang="en-US" sz="3200" dirty="0" smtClean="0"/>
              <a:t> </a:t>
            </a:r>
          </a:p>
          <a:p>
            <a:r>
              <a:rPr lang="en-US" sz="3200" dirty="0" smtClean="0"/>
              <a:t>You wont find these in the bible so why are you doing them? These were never done in the true early church as they are </a:t>
            </a:r>
            <a:r>
              <a:rPr lang="en-US" sz="3200" dirty="0"/>
              <a:t>not </a:t>
            </a:r>
            <a:r>
              <a:rPr lang="en-US" sz="3200" dirty="0" smtClean="0"/>
              <a:t>biblical but of the lustful flesh. </a:t>
            </a:r>
          </a:p>
          <a:p>
            <a:r>
              <a:rPr lang="en-US" sz="3200" dirty="0">
                <a:solidFill>
                  <a:schemeClr val="tx2">
                    <a:lumMod val="60000"/>
                    <a:lumOff val="40000"/>
                  </a:schemeClr>
                </a:solidFill>
              </a:rPr>
              <a:t>How that they told you there should be mockers in the last time, who should walk after their own ungodly lusts</a:t>
            </a:r>
            <a:r>
              <a:rPr lang="en-US" sz="3200" dirty="0" smtClean="0">
                <a:solidFill>
                  <a:schemeClr val="tx2">
                    <a:lumMod val="60000"/>
                    <a:lumOff val="40000"/>
                  </a:schemeClr>
                </a:solidFill>
              </a:rPr>
              <a:t>. Jude 1:18</a:t>
            </a:r>
          </a:p>
          <a:p>
            <a:endParaRPr lang="en-US" sz="3200" dirty="0"/>
          </a:p>
        </p:txBody>
      </p:sp>
    </p:spTree>
    <p:extLst>
      <p:ext uri="{BB962C8B-B14F-4D97-AF65-F5344CB8AC3E}">
        <p14:creationId xmlns:p14="http://schemas.microsoft.com/office/powerpoint/2010/main" val="40147164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048083"/>
          </a:xfrm>
          <a:prstGeom prst="rect">
            <a:avLst/>
          </a:prstGeom>
        </p:spPr>
        <p:txBody>
          <a:bodyPr wrap="square">
            <a:spAutoFit/>
          </a:bodyPr>
          <a:lstStyle/>
          <a:p>
            <a:r>
              <a:rPr lang="en-US" sz="2400" dirty="0" smtClean="0"/>
              <a:t>                  </a:t>
            </a:r>
            <a:r>
              <a:rPr lang="en-US" sz="3200" dirty="0" smtClean="0"/>
              <a:t>The </a:t>
            </a:r>
            <a:r>
              <a:rPr lang="en-US" sz="3200" dirty="0"/>
              <a:t>Role of The Modern </a:t>
            </a:r>
            <a:r>
              <a:rPr lang="en-US" sz="3200" dirty="0" smtClean="0"/>
              <a:t>Pastor</a:t>
            </a:r>
            <a:endParaRPr lang="en-US" sz="3200" dirty="0"/>
          </a:p>
          <a:p>
            <a:r>
              <a:rPr lang="en-US" sz="2800" dirty="0" smtClean="0"/>
              <a:t>Do </a:t>
            </a:r>
            <a:r>
              <a:rPr lang="en-US" sz="2800" dirty="0"/>
              <a:t>you know the role of the modern priest/CEO pastor: one man in a pulpit running the service, doing all the teaching, putting on a weekly show in </a:t>
            </a:r>
            <a:r>
              <a:rPr lang="en-US" sz="2800" dirty="0">
                <a:solidFill>
                  <a:srgbClr val="FF0000"/>
                </a:solidFill>
              </a:rPr>
              <a:t>total charge of the entire body is NOT found ANYWHERE the bible? </a:t>
            </a:r>
            <a:r>
              <a:rPr lang="en-US" sz="2800" dirty="0"/>
              <a:t>Only one New Testament bible verse mentions the pastor role  and it is a “servant” not the </a:t>
            </a:r>
            <a:r>
              <a:rPr lang="en-US" sz="2800" dirty="0" smtClean="0"/>
              <a:t>‘lording over’ modern pastor position we </a:t>
            </a:r>
            <a:r>
              <a:rPr lang="en-US" sz="2800" dirty="0"/>
              <a:t>see today.  </a:t>
            </a:r>
            <a:r>
              <a:rPr lang="en-US" sz="2800" dirty="0" smtClean="0"/>
              <a:t>Many </a:t>
            </a:r>
            <a:r>
              <a:rPr lang="en-US" sz="2800" dirty="0"/>
              <a:t>men are to share and </a:t>
            </a:r>
            <a:r>
              <a:rPr lang="en-US" sz="2800" dirty="0" smtClean="0"/>
              <a:t>teach not </a:t>
            </a:r>
            <a:r>
              <a:rPr lang="en-US" sz="2800" dirty="0"/>
              <a:t>just one!</a:t>
            </a:r>
          </a:p>
          <a:p>
            <a:r>
              <a:rPr lang="en-US" sz="2800" dirty="0">
                <a:solidFill>
                  <a:schemeClr val="tx2"/>
                </a:solidFill>
              </a:rPr>
              <a:t>Fact: </a:t>
            </a:r>
            <a:r>
              <a:rPr lang="en-US" sz="2800" dirty="0"/>
              <a:t>Man created the all-powerful CEO pastors role, not God. </a:t>
            </a:r>
            <a:r>
              <a:rPr lang="en-US" sz="2800" dirty="0" smtClean="0"/>
              <a:t>Jesus said in Matt 20:</a:t>
            </a:r>
            <a:r>
              <a:rPr lang="en-US" sz="2800" dirty="0">
                <a:solidFill>
                  <a:srgbClr val="FF0000"/>
                </a:solidFill>
              </a:rPr>
              <a:t> </a:t>
            </a:r>
            <a:r>
              <a:rPr lang="en-US" sz="2800" dirty="0" smtClean="0">
                <a:solidFill>
                  <a:srgbClr val="FF0000"/>
                </a:solidFill>
              </a:rPr>
              <a:t>“You </a:t>
            </a:r>
            <a:r>
              <a:rPr lang="en-US" sz="2800" dirty="0">
                <a:solidFill>
                  <a:srgbClr val="FF0000"/>
                </a:solidFill>
              </a:rPr>
              <a:t>know that the rulers of the Gentiles lord it over them, and those who are great exercise authority over them. Yet it shall not be so among you; but whoever desires to become great among you, let him be your servant. And whoever desires to be first among you, let him be your slave— just as the Son of Man did not come to be served, but to serve, and to give His life a ransom for many.”</a:t>
            </a:r>
            <a:r>
              <a:rPr lang="en-US" sz="2800" dirty="0"/>
              <a:t> </a:t>
            </a:r>
          </a:p>
        </p:txBody>
      </p:sp>
    </p:spTree>
    <p:extLst>
      <p:ext uri="{BB962C8B-B14F-4D97-AF65-F5344CB8AC3E}">
        <p14:creationId xmlns:p14="http://schemas.microsoft.com/office/powerpoint/2010/main" val="9899355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848302"/>
          </a:xfrm>
          <a:prstGeom prst="rect">
            <a:avLst/>
          </a:prstGeom>
        </p:spPr>
        <p:txBody>
          <a:bodyPr wrap="square">
            <a:spAutoFit/>
          </a:bodyPr>
          <a:lstStyle/>
          <a:p>
            <a:r>
              <a:rPr lang="en-US" sz="2800" dirty="0" smtClean="0">
                <a:solidFill>
                  <a:schemeClr val="tx2"/>
                </a:solidFill>
              </a:rPr>
              <a:t>Jesus </a:t>
            </a:r>
            <a:r>
              <a:rPr lang="en-US" sz="2800" dirty="0" smtClean="0">
                <a:solidFill>
                  <a:srgbClr val="FF0000"/>
                </a:solidFill>
              </a:rPr>
              <a:t>never lorded over others </a:t>
            </a:r>
            <a:r>
              <a:rPr lang="en-US" sz="2800" dirty="0" smtClean="0">
                <a:solidFill>
                  <a:schemeClr val="tx2"/>
                </a:solidFill>
              </a:rPr>
              <a:t>so why should any pastor?</a:t>
            </a:r>
          </a:p>
          <a:p>
            <a:endParaRPr lang="en-US" sz="2800" dirty="0" smtClean="0">
              <a:solidFill>
                <a:schemeClr val="tx2"/>
              </a:solidFill>
            </a:endParaRPr>
          </a:p>
          <a:p>
            <a:r>
              <a:rPr lang="en-US" sz="2800" dirty="0" smtClean="0">
                <a:solidFill>
                  <a:schemeClr val="tx2"/>
                </a:solidFill>
              </a:rPr>
              <a:t>Fact</a:t>
            </a:r>
            <a:r>
              <a:rPr lang="en-US" sz="2800" dirty="0"/>
              <a:t>: M</a:t>
            </a:r>
            <a:r>
              <a:rPr lang="en-US" sz="2800" dirty="0" smtClean="0"/>
              <a:t>any </a:t>
            </a:r>
            <a:r>
              <a:rPr lang="en-US" sz="2800" dirty="0"/>
              <a:t>men are to </a:t>
            </a:r>
            <a:r>
              <a:rPr lang="en-US" sz="2800" dirty="0" smtClean="0"/>
              <a:t>be active </a:t>
            </a:r>
            <a:r>
              <a:rPr lang="en-US" sz="2800" dirty="0"/>
              <a:t>in the body's gathering. </a:t>
            </a:r>
          </a:p>
          <a:p>
            <a:r>
              <a:rPr lang="en-US" sz="2800" dirty="0" smtClean="0"/>
              <a:t>Paul said in  </a:t>
            </a:r>
            <a:r>
              <a:rPr lang="en-US" sz="2800" dirty="0"/>
              <a:t>1 Corinthians </a:t>
            </a:r>
            <a:r>
              <a:rPr lang="en-US" sz="2800" dirty="0" smtClean="0"/>
              <a:t>14:26</a:t>
            </a:r>
          </a:p>
          <a:p>
            <a:r>
              <a:rPr lang="en-US" sz="2800" dirty="0" smtClean="0">
                <a:solidFill>
                  <a:schemeClr val="tx2">
                    <a:lumMod val="60000"/>
                    <a:lumOff val="40000"/>
                  </a:schemeClr>
                </a:solidFill>
              </a:rPr>
              <a:t>“Whenever </a:t>
            </a:r>
            <a:r>
              <a:rPr lang="en-US" sz="2800" dirty="0">
                <a:solidFill>
                  <a:schemeClr val="tx2">
                    <a:lumMod val="60000"/>
                    <a:lumOff val="40000"/>
                  </a:schemeClr>
                </a:solidFill>
              </a:rPr>
              <a:t>you come together, each of you has a psalm, has a teaching, has a tongue, has a revelation, has an </a:t>
            </a:r>
            <a:r>
              <a:rPr lang="en-US" sz="2800" dirty="0" smtClean="0">
                <a:solidFill>
                  <a:schemeClr val="tx2">
                    <a:lumMod val="60000"/>
                    <a:lumOff val="40000"/>
                  </a:schemeClr>
                </a:solidFill>
              </a:rPr>
              <a:t>interpretation</a:t>
            </a:r>
            <a:r>
              <a:rPr lang="en-US" sz="2800" dirty="0">
                <a:solidFill>
                  <a:schemeClr val="tx2">
                    <a:lumMod val="60000"/>
                    <a:lumOff val="40000"/>
                  </a:schemeClr>
                </a:solidFill>
              </a:rPr>
              <a:t>. Let all things be done for </a:t>
            </a:r>
            <a:r>
              <a:rPr lang="en-US" sz="2800" dirty="0" smtClean="0">
                <a:solidFill>
                  <a:schemeClr val="tx2">
                    <a:lumMod val="60000"/>
                    <a:lumOff val="40000"/>
                  </a:schemeClr>
                </a:solidFill>
              </a:rPr>
              <a:t>edification”. </a:t>
            </a:r>
          </a:p>
          <a:p>
            <a:endParaRPr lang="en-US" sz="2800" dirty="0">
              <a:solidFill>
                <a:schemeClr val="tx2">
                  <a:lumMod val="60000"/>
                  <a:lumOff val="40000"/>
                </a:schemeClr>
              </a:solidFill>
            </a:endParaRPr>
          </a:p>
          <a:p>
            <a:r>
              <a:rPr lang="en-US" sz="2800" dirty="0">
                <a:solidFill>
                  <a:schemeClr val="tx2"/>
                </a:solidFill>
              </a:rPr>
              <a:t>Fact</a:t>
            </a:r>
            <a:r>
              <a:rPr lang="en-US" sz="2800" dirty="0"/>
              <a:t>: Do you know that a group of </a:t>
            </a:r>
            <a:r>
              <a:rPr lang="en-US" sz="2800" dirty="0" smtClean="0"/>
              <a:t>godly elders </a:t>
            </a:r>
            <a:r>
              <a:rPr lang="en-US" sz="2800" dirty="0"/>
              <a:t>were to oversee the </a:t>
            </a:r>
            <a:r>
              <a:rPr lang="en-US" sz="2800" dirty="0" smtClean="0"/>
              <a:t>body, </a:t>
            </a:r>
            <a:r>
              <a:rPr lang="en-US" sz="2800" dirty="0"/>
              <a:t>not one hired man to run and rule it?  </a:t>
            </a:r>
            <a:endParaRPr lang="en-US" sz="2800" dirty="0" smtClean="0"/>
          </a:p>
          <a:p>
            <a:r>
              <a:rPr lang="en-US" sz="2800" dirty="0" smtClean="0"/>
              <a:t>Paul said in Titus </a:t>
            </a:r>
            <a:r>
              <a:rPr lang="en-US" sz="2800" dirty="0"/>
              <a:t>1 </a:t>
            </a:r>
            <a:r>
              <a:rPr lang="en-US" sz="2800" dirty="0" smtClean="0">
                <a:solidFill>
                  <a:schemeClr val="tx2">
                    <a:lumMod val="60000"/>
                    <a:lumOff val="40000"/>
                  </a:schemeClr>
                </a:solidFill>
              </a:rPr>
              <a:t>“that </a:t>
            </a:r>
            <a:r>
              <a:rPr lang="en-US" sz="2800" dirty="0">
                <a:solidFill>
                  <a:schemeClr val="tx2">
                    <a:lumMod val="60000"/>
                    <a:lumOff val="40000"/>
                  </a:schemeClr>
                </a:solidFill>
              </a:rPr>
              <a:t>you should set in order the things that are lacking, and appoint elders in every city as I commanded </a:t>
            </a:r>
            <a:r>
              <a:rPr lang="en-US" sz="2800" dirty="0" smtClean="0">
                <a:solidFill>
                  <a:schemeClr val="tx2">
                    <a:lumMod val="60000"/>
                    <a:lumOff val="40000"/>
                  </a:schemeClr>
                </a:solidFill>
              </a:rPr>
              <a:t>you”</a:t>
            </a:r>
          </a:p>
          <a:p>
            <a:endParaRPr lang="en-US" sz="2800" dirty="0">
              <a:solidFill>
                <a:schemeClr val="tx2">
                  <a:lumMod val="60000"/>
                  <a:lumOff val="40000"/>
                </a:schemeClr>
              </a:solidFill>
            </a:endParaRPr>
          </a:p>
          <a:p>
            <a:r>
              <a:rPr lang="en-US" sz="2800" dirty="0" smtClean="0"/>
              <a:t>*Multiple </a:t>
            </a:r>
            <a:r>
              <a:rPr lang="en-US" sz="2800" dirty="0"/>
              <a:t>elders was the rule in the </a:t>
            </a:r>
            <a:r>
              <a:rPr lang="en-US" sz="2800" dirty="0" smtClean="0"/>
              <a:t>New Testament  church.</a:t>
            </a:r>
          </a:p>
          <a:p>
            <a:r>
              <a:rPr lang="en-US" sz="2800" dirty="0"/>
              <a:t>s</a:t>
            </a:r>
            <a:r>
              <a:rPr lang="en-US" sz="2800" dirty="0" smtClean="0"/>
              <a:t>ee: Acts 14, 15, 21, 1 Tim 5:7, Titus 1:5, </a:t>
            </a:r>
            <a:r>
              <a:rPr lang="en-US" sz="2800" dirty="0" err="1" smtClean="0"/>
              <a:t>Heb</a:t>
            </a:r>
            <a:r>
              <a:rPr lang="en-US" sz="2800" dirty="0" smtClean="0"/>
              <a:t> 11:2, James 5:14                                                                                                </a:t>
            </a:r>
          </a:p>
          <a:p>
            <a:endParaRPr lang="en-US" sz="2800" dirty="0" smtClean="0">
              <a:solidFill>
                <a:schemeClr val="tx2">
                  <a:lumMod val="60000"/>
                  <a:lumOff val="40000"/>
                </a:schemeClr>
              </a:solidFill>
            </a:endParaRPr>
          </a:p>
          <a:p>
            <a:endParaRPr lang="en-US" sz="2800" dirty="0"/>
          </a:p>
        </p:txBody>
      </p:sp>
    </p:spTree>
    <p:extLst>
      <p:ext uri="{BB962C8B-B14F-4D97-AF65-F5344CB8AC3E}">
        <p14:creationId xmlns:p14="http://schemas.microsoft.com/office/powerpoint/2010/main" val="16042705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9067800" cy="7478970"/>
          </a:xfrm>
          <a:prstGeom prst="rect">
            <a:avLst/>
          </a:prstGeom>
        </p:spPr>
        <p:txBody>
          <a:bodyPr wrap="square">
            <a:spAutoFit/>
          </a:bodyPr>
          <a:lstStyle/>
          <a:p>
            <a:r>
              <a:rPr lang="en-US" sz="3200" dirty="0" smtClean="0"/>
              <a:t>The modern pastor is a handed </a:t>
            </a:r>
            <a:r>
              <a:rPr lang="en-US" sz="3200" dirty="0"/>
              <a:t>down </a:t>
            </a:r>
            <a:r>
              <a:rPr lang="en-US" sz="3200" dirty="0" smtClean="0"/>
              <a:t>falsehood. </a:t>
            </a:r>
            <a:r>
              <a:rPr lang="en-US" sz="3200" dirty="0"/>
              <a:t>The result is that God's pure design is tossed away for </a:t>
            </a:r>
            <a:r>
              <a:rPr lang="en-US" sz="3200" dirty="0" smtClean="0"/>
              <a:t>man's rule, God’s </a:t>
            </a:r>
            <a:r>
              <a:rPr lang="en-US" sz="3200" dirty="0"/>
              <a:t>Spirit is not allowed to move as </a:t>
            </a:r>
            <a:r>
              <a:rPr lang="en-US" sz="3200" dirty="0" smtClean="0"/>
              <a:t>He, </a:t>
            </a:r>
            <a:r>
              <a:rPr lang="en-US" sz="3200" dirty="0"/>
              <a:t>"the </a:t>
            </a:r>
            <a:r>
              <a:rPr lang="en-US" sz="3200" dirty="0" smtClean="0"/>
              <a:t>Creator“, </a:t>
            </a:r>
            <a:r>
              <a:rPr lang="en-US" sz="3200" dirty="0"/>
              <a:t>desired and then the product of modern religion is most often a biblically ignorant, </a:t>
            </a:r>
            <a:r>
              <a:rPr lang="en-US" sz="3200" dirty="0" smtClean="0"/>
              <a:t>lazy, disobedient, worldly people who </a:t>
            </a:r>
            <a:r>
              <a:rPr lang="en-US" sz="3200" dirty="0"/>
              <a:t>don't follow all of </a:t>
            </a:r>
            <a:r>
              <a:rPr lang="en-US" sz="3200" dirty="0" smtClean="0"/>
              <a:t>His </a:t>
            </a:r>
            <a:r>
              <a:rPr lang="en-US" sz="3200" dirty="0"/>
              <a:t>truth. They would NEVER be called Christ's set apart Holy bride in the early New Testament body so why should they be </a:t>
            </a:r>
            <a:r>
              <a:rPr lang="en-US" sz="3200" dirty="0" smtClean="0"/>
              <a:t>considered His </a:t>
            </a:r>
            <a:r>
              <a:rPr lang="en-US" sz="3200" dirty="0"/>
              <a:t>bride </a:t>
            </a:r>
            <a:r>
              <a:rPr lang="en-US" sz="3200" dirty="0" smtClean="0"/>
              <a:t>today?  </a:t>
            </a:r>
            <a:endParaRPr lang="en-US" sz="3200" dirty="0"/>
          </a:p>
          <a:p>
            <a:r>
              <a:rPr lang="en-US" sz="3200" dirty="0" smtClean="0"/>
              <a:t>Please </a:t>
            </a:r>
            <a:r>
              <a:rPr lang="en-US" sz="3200" dirty="0"/>
              <a:t>don’t stay in </a:t>
            </a:r>
            <a:r>
              <a:rPr lang="en-US" sz="3200" dirty="0" smtClean="0"/>
              <a:t>error seek </a:t>
            </a:r>
            <a:r>
              <a:rPr lang="en-US" sz="3200" dirty="0"/>
              <a:t>the true </a:t>
            </a:r>
            <a:r>
              <a:rPr lang="en-US" sz="3200" dirty="0" smtClean="0"/>
              <a:t>biblical New </a:t>
            </a:r>
            <a:r>
              <a:rPr lang="en-US" sz="3200" dirty="0"/>
              <a:t>Testament </a:t>
            </a:r>
            <a:r>
              <a:rPr lang="en-US" sz="3200" dirty="0" smtClean="0"/>
              <a:t>body for God’s glory.</a:t>
            </a:r>
          </a:p>
          <a:p>
            <a:endParaRPr lang="en-US" sz="3200" dirty="0" smtClean="0"/>
          </a:p>
          <a:p>
            <a:r>
              <a:rPr lang="en-US" sz="3200" dirty="0">
                <a:solidFill>
                  <a:schemeClr val="tx2">
                    <a:lumMod val="60000"/>
                    <a:lumOff val="40000"/>
                  </a:schemeClr>
                </a:solidFill>
              </a:rPr>
              <a:t>They are futile, a work of errors</a:t>
            </a:r>
            <a:r>
              <a:rPr lang="en-US" sz="3200" dirty="0" smtClean="0">
                <a:solidFill>
                  <a:schemeClr val="tx2">
                    <a:lumMod val="60000"/>
                    <a:lumOff val="40000"/>
                  </a:schemeClr>
                </a:solidFill>
              </a:rPr>
              <a:t>; In </a:t>
            </a:r>
            <a:r>
              <a:rPr lang="en-US" sz="3200" dirty="0">
                <a:solidFill>
                  <a:schemeClr val="tx2">
                    <a:lumMod val="60000"/>
                    <a:lumOff val="40000"/>
                  </a:schemeClr>
                </a:solidFill>
              </a:rPr>
              <a:t>the time of their punishment they shall </a:t>
            </a:r>
            <a:r>
              <a:rPr lang="en-US" sz="3200" dirty="0" smtClean="0">
                <a:solidFill>
                  <a:schemeClr val="tx2">
                    <a:lumMod val="60000"/>
                    <a:lumOff val="40000"/>
                  </a:schemeClr>
                </a:solidFill>
              </a:rPr>
              <a:t>perish Jeremiah 10:15</a:t>
            </a:r>
            <a:endParaRPr lang="en-US" sz="3200" dirty="0">
              <a:solidFill>
                <a:schemeClr val="tx2">
                  <a:lumMod val="60000"/>
                  <a:lumOff val="40000"/>
                </a:schemeClr>
              </a:solidFill>
            </a:endParaRPr>
          </a:p>
          <a:p>
            <a:endParaRPr lang="en-US" sz="3200" dirty="0"/>
          </a:p>
        </p:txBody>
      </p:sp>
    </p:spTree>
    <p:extLst>
      <p:ext uri="{BB962C8B-B14F-4D97-AF65-F5344CB8AC3E}">
        <p14:creationId xmlns:p14="http://schemas.microsoft.com/office/powerpoint/2010/main" val="25061714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83127"/>
            <a:ext cx="8839200" cy="6986528"/>
          </a:xfrm>
          <a:prstGeom prst="rect">
            <a:avLst/>
          </a:prstGeom>
        </p:spPr>
        <p:txBody>
          <a:bodyPr wrap="square">
            <a:spAutoFit/>
          </a:bodyPr>
          <a:lstStyle/>
          <a:p>
            <a:r>
              <a:rPr lang="en-US" sz="2800" dirty="0" smtClean="0">
                <a:solidFill>
                  <a:schemeClr val="tx2"/>
                </a:solidFill>
              </a:rPr>
              <a:t>Fact</a:t>
            </a:r>
            <a:r>
              <a:rPr lang="en-US" sz="2800" dirty="0" smtClean="0"/>
              <a:t>: The </a:t>
            </a:r>
            <a:r>
              <a:rPr lang="en-US" sz="2800" dirty="0"/>
              <a:t>pastor's role </a:t>
            </a:r>
            <a:r>
              <a:rPr lang="en-US" sz="2800" dirty="0" smtClean="0"/>
              <a:t>is shepherding (</a:t>
            </a:r>
            <a:r>
              <a:rPr lang="en-US" sz="2800" dirty="0" err="1" smtClean="0"/>
              <a:t>Eph</a:t>
            </a:r>
            <a:r>
              <a:rPr lang="en-US" sz="2800" dirty="0" smtClean="0"/>
              <a:t> 4</a:t>
            </a:r>
            <a:r>
              <a:rPr lang="en-US" sz="2800" dirty="0"/>
              <a:t>) </a:t>
            </a:r>
            <a:r>
              <a:rPr lang="en-US" sz="2800" dirty="0" smtClean="0"/>
              <a:t>he is not to “lord over” the body and run it.  (See Matt 20 )</a:t>
            </a:r>
          </a:p>
          <a:p>
            <a:r>
              <a:rPr lang="en-US" sz="2800" dirty="0" smtClean="0"/>
              <a:t>Sadly over time </a:t>
            </a:r>
            <a:r>
              <a:rPr lang="en-US" sz="2800" dirty="0"/>
              <a:t>man's traditions have perverted it and this steals from God's glory as His Spirit </a:t>
            </a:r>
            <a:r>
              <a:rPr lang="en-US" sz="2800" dirty="0" smtClean="0"/>
              <a:t>no </a:t>
            </a:r>
            <a:r>
              <a:rPr lang="en-US" sz="2800" dirty="0"/>
              <a:t>longer leads the body but </a:t>
            </a:r>
            <a:r>
              <a:rPr lang="en-US" sz="2800" dirty="0" smtClean="0"/>
              <a:t>one man </a:t>
            </a:r>
            <a:r>
              <a:rPr lang="en-US" sz="2800" dirty="0"/>
              <a:t>does. Study the real New Testament church and see God's design for His body. Jesus Christ is the HEAD of His church </a:t>
            </a:r>
            <a:r>
              <a:rPr lang="en-US" sz="2800" dirty="0" smtClean="0"/>
              <a:t>( 1 </a:t>
            </a:r>
            <a:r>
              <a:rPr lang="en-US" sz="2800" dirty="0"/>
              <a:t>C</a:t>
            </a:r>
            <a:r>
              <a:rPr lang="en-US" sz="2800" dirty="0" smtClean="0"/>
              <a:t>orinthians 11 ) not </a:t>
            </a:r>
            <a:r>
              <a:rPr lang="en-US" sz="2800" dirty="0"/>
              <a:t>any man in a lifted up </a:t>
            </a:r>
            <a:r>
              <a:rPr lang="en-US" sz="2800" dirty="0" smtClean="0"/>
              <a:t>pulpit </a:t>
            </a:r>
            <a:r>
              <a:rPr lang="en-US" sz="2800" dirty="0"/>
              <a:t>as we see today all over denominational America. </a:t>
            </a:r>
            <a:r>
              <a:rPr lang="en-US" sz="2800" dirty="0" smtClean="0"/>
              <a:t> They have left His full teachings so can these </a:t>
            </a:r>
            <a:r>
              <a:rPr lang="en-US" sz="2800" dirty="0"/>
              <a:t>places </a:t>
            </a:r>
            <a:r>
              <a:rPr lang="en-US" sz="2800" dirty="0" smtClean="0"/>
              <a:t>be His </a:t>
            </a:r>
            <a:r>
              <a:rPr lang="en-US" sz="2800" dirty="0"/>
              <a:t>true </a:t>
            </a:r>
            <a:r>
              <a:rPr lang="en-US" sz="2800" dirty="0" smtClean="0"/>
              <a:t>church? </a:t>
            </a:r>
          </a:p>
          <a:p>
            <a:r>
              <a:rPr lang="en-US" sz="2800" dirty="0" smtClean="0"/>
              <a:t>Now </a:t>
            </a:r>
            <a:r>
              <a:rPr lang="en-US" sz="2800" dirty="0"/>
              <a:t>some of the people there may be His and </a:t>
            </a:r>
            <a:r>
              <a:rPr lang="en-US" sz="2800" dirty="0" smtClean="0"/>
              <a:t>they might find truth and salvation </a:t>
            </a:r>
            <a:r>
              <a:rPr lang="en-US" sz="2800" dirty="0"/>
              <a:t>in the </a:t>
            </a:r>
            <a:r>
              <a:rPr lang="en-US" sz="2800" dirty="0" smtClean="0"/>
              <a:t>end, but surely if </a:t>
            </a:r>
            <a:r>
              <a:rPr lang="en-US" sz="2800" dirty="0"/>
              <a:t>they are striving in His </a:t>
            </a:r>
            <a:r>
              <a:rPr lang="en-US" sz="2800" dirty="0" smtClean="0"/>
              <a:t>word they will work to change their body or leave for His glory.</a:t>
            </a:r>
          </a:p>
          <a:p>
            <a:r>
              <a:rPr lang="en-US" sz="2000" dirty="0" smtClean="0"/>
              <a:t>                                </a:t>
            </a:r>
            <a:r>
              <a:rPr lang="en-US" sz="2800" dirty="0" smtClean="0">
                <a:solidFill>
                  <a:schemeClr val="accent1"/>
                </a:solidFill>
              </a:rPr>
              <a:t>We </a:t>
            </a:r>
            <a:r>
              <a:rPr lang="en-US" sz="2800" dirty="0">
                <a:solidFill>
                  <a:schemeClr val="accent1"/>
                </a:solidFill>
              </a:rPr>
              <a:t>pray </a:t>
            </a:r>
            <a:r>
              <a:rPr lang="en-US" sz="2800" dirty="0" smtClean="0">
                <a:solidFill>
                  <a:schemeClr val="accent1"/>
                </a:solidFill>
              </a:rPr>
              <a:t>you are </a:t>
            </a:r>
            <a:r>
              <a:rPr lang="en-US" sz="2800" dirty="0">
                <a:solidFill>
                  <a:schemeClr val="accent1"/>
                </a:solidFill>
              </a:rPr>
              <a:t>one of </a:t>
            </a:r>
            <a:r>
              <a:rPr lang="en-US" sz="2800" dirty="0" smtClean="0">
                <a:solidFill>
                  <a:schemeClr val="accent1"/>
                </a:solidFill>
              </a:rPr>
              <a:t>them</a:t>
            </a:r>
            <a:r>
              <a:rPr lang="en-US" sz="2800" dirty="0">
                <a:solidFill>
                  <a:schemeClr val="accent1"/>
                </a:solidFill>
              </a:rPr>
              <a:t>.</a:t>
            </a:r>
            <a:endParaRPr lang="en-US" sz="2800" dirty="0" smtClean="0">
              <a:solidFill>
                <a:schemeClr val="accent1"/>
              </a:solidFill>
            </a:endParaRPr>
          </a:p>
          <a:p>
            <a:endParaRPr lang="en-US" sz="2800" dirty="0"/>
          </a:p>
        </p:txBody>
      </p:sp>
    </p:spTree>
    <p:extLst>
      <p:ext uri="{BB962C8B-B14F-4D97-AF65-F5344CB8AC3E}">
        <p14:creationId xmlns:p14="http://schemas.microsoft.com/office/powerpoint/2010/main" val="1014329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432530"/>
          </a:xfrm>
          <a:prstGeom prst="rect">
            <a:avLst/>
          </a:prstGeom>
        </p:spPr>
        <p:txBody>
          <a:bodyPr wrap="square">
            <a:spAutoFit/>
          </a:bodyPr>
          <a:lstStyle/>
          <a:p>
            <a:r>
              <a:rPr lang="en-US" sz="3600" dirty="0" smtClean="0">
                <a:solidFill>
                  <a:schemeClr val="accent6">
                    <a:lumMod val="75000"/>
                  </a:schemeClr>
                </a:solidFill>
              </a:rPr>
              <a:t> </a:t>
            </a:r>
            <a:r>
              <a:rPr lang="en-US" sz="3600" dirty="0" smtClean="0"/>
              <a:t>Jesus Christ said: </a:t>
            </a:r>
            <a:r>
              <a:rPr lang="en-US" sz="3600" dirty="0" smtClean="0">
                <a:solidFill>
                  <a:srgbClr val="FF0000"/>
                </a:solidFill>
              </a:rPr>
              <a:t>"God is Spirit, and those who worship Him must worship in spirit and truth.” John 4:24  </a:t>
            </a:r>
          </a:p>
          <a:p>
            <a:r>
              <a:rPr lang="en-US" sz="3600" dirty="0" smtClean="0"/>
              <a:t>Please ponder this. </a:t>
            </a:r>
            <a:r>
              <a:rPr lang="en-US" sz="3600" dirty="0" smtClean="0">
                <a:solidFill>
                  <a:schemeClr val="tx2">
                    <a:lumMod val="60000"/>
                    <a:lumOff val="40000"/>
                  </a:schemeClr>
                </a:solidFill>
              </a:rPr>
              <a:t>Are You “Fully” in His Truth Today?  </a:t>
            </a:r>
            <a:r>
              <a:rPr lang="en-US" sz="3600" dirty="0" smtClean="0">
                <a:solidFill>
                  <a:schemeClr val="accent6">
                    <a:lumMod val="75000"/>
                  </a:schemeClr>
                </a:solidFill>
              </a:rPr>
              <a:t>  </a:t>
            </a:r>
            <a:r>
              <a:rPr lang="en-US" sz="3600" dirty="0" smtClean="0"/>
              <a:t>(Truth matters “if” you desire to worship Him) </a:t>
            </a:r>
            <a:endParaRPr lang="en-US" sz="3600" u="sng" dirty="0" smtClean="0"/>
          </a:p>
          <a:p>
            <a:r>
              <a:rPr lang="en-US" sz="3600" dirty="0" smtClean="0"/>
              <a:t>*</a:t>
            </a:r>
            <a:r>
              <a:rPr lang="en-US" sz="3200" dirty="0" smtClean="0"/>
              <a:t>Are Denominations/Religious Organizations Built on Man's False Traditions or on God’s Truth? </a:t>
            </a:r>
          </a:p>
          <a:p>
            <a:r>
              <a:rPr lang="en-US" sz="3200" dirty="0" smtClean="0"/>
              <a:t>*Have You Tested All of Your Faith Practices Against God’s Holy Word? </a:t>
            </a:r>
          </a:p>
          <a:p>
            <a:r>
              <a:rPr lang="en-US" sz="3200" dirty="0" smtClean="0"/>
              <a:t>*Have You Examined ALL You Believe or Are You Possibly Deceived? </a:t>
            </a:r>
            <a:endParaRPr lang="en-US" sz="3200" dirty="0"/>
          </a:p>
        </p:txBody>
      </p:sp>
    </p:spTree>
    <p:extLst>
      <p:ext uri="{BB962C8B-B14F-4D97-AF65-F5344CB8AC3E}">
        <p14:creationId xmlns:p14="http://schemas.microsoft.com/office/powerpoint/2010/main" val="14275477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370975"/>
          </a:xfrm>
          <a:prstGeom prst="rect">
            <a:avLst/>
          </a:prstGeom>
        </p:spPr>
        <p:txBody>
          <a:bodyPr wrap="square">
            <a:spAutoFit/>
          </a:bodyPr>
          <a:lstStyle/>
          <a:p>
            <a:r>
              <a:rPr lang="en-US" sz="2800" dirty="0"/>
              <a:t>Here </a:t>
            </a:r>
            <a:r>
              <a:rPr lang="en-US" sz="2800" dirty="0" smtClean="0"/>
              <a:t>again are the </a:t>
            </a:r>
            <a:r>
              <a:rPr lang="en-US" sz="2800" dirty="0"/>
              <a:t>scripture verses to point you to the correct function in </a:t>
            </a:r>
            <a:r>
              <a:rPr lang="en-US" sz="2800" dirty="0" smtClean="0"/>
              <a:t>God’s </a:t>
            </a:r>
            <a:r>
              <a:rPr lang="en-US" sz="2800" dirty="0"/>
              <a:t>true </a:t>
            </a:r>
            <a:r>
              <a:rPr lang="en-US" sz="2800" dirty="0" smtClean="0"/>
              <a:t>New Testament body.</a:t>
            </a:r>
            <a:endParaRPr lang="en-US" sz="2800" dirty="0" smtClean="0">
              <a:solidFill>
                <a:schemeClr val="tx2">
                  <a:lumMod val="60000"/>
                  <a:lumOff val="40000"/>
                </a:schemeClr>
              </a:solidFill>
            </a:endParaRPr>
          </a:p>
          <a:p>
            <a:r>
              <a:rPr lang="en-US" sz="3200" dirty="0" smtClean="0">
                <a:solidFill>
                  <a:schemeClr val="tx2">
                    <a:lumMod val="60000"/>
                    <a:lumOff val="40000"/>
                  </a:schemeClr>
                </a:solidFill>
              </a:rPr>
              <a:t>For </a:t>
            </a:r>
            <a:r>
              <a:rPr lang="en-US" sz="3200" dirty="0">
                <a:solidFill>
                  <a:schemeClr val="tx2">
                    <a:lumMod val="60000"/>
                    <a:lumOff val="40000"/>
                  </a:schemeClr>
                </a:solidFill>
              </a:rPr>
              <a:t>this reason I left you in Crete, that you should set in order the things that are lacking, and appoint elders in every city as I commanded you</a:t>
            </a:r>
            <a:r>
              <a:rPr lang="en-US" sz="3200" dirty="0"/>
              <a:t> Titus 1:5 </a:t>
            </a:r>
          </a:p>
          <a:p>
            <a:r>
              <a:rPr lang="en-US" sz="3200" dirty="0">
                <a:solidFill>
                  <a:schemeClr val="tx2">
                    <a:lumMod val="60000"/>
                    <a:lumOff val="40000"/>
                  </a:schemeClr>
                </a:solidFill>
              </a:rPr>
              <a:t>Whenever you come together, each of you has a psalm, has a teaching, has a tongue, has a revelation, has an interpretation. Let all things be done for edification. </a:t>
            </a:r>
            <a:r>
              <a:rPr lang="en-US" sz="3200" dirty="0">
                <a:solidFill>
                  <a:schemeClr val="bg2">
                    <a:lumMod val="10000"/>
                  </a:schemeClr>
                </a:solidFill>
              </a:rPr>
              <a:t>1 Corinthians 14:26</a:t>
            </a:r>
          </a:p>
          <a:p>
            <a:r>
              <a:rPr lang="en-US" sz="3200" dirty="0">
                <a:solidFill>
                  <a:schemeClr val="tx2">
                    <a:lumMod val="60000"/>
                    <a:lumOff val="40000"/>
                  </a:schemeClr>
                </a:solidFill>
              </a:rPr>
              <a:t>Let the word of Christ dwell in you richly in all wisdom, teaching and admonishing one another in psalms and hymns and spiritual songs, singing with grace in your hearts to the Lord. </a:t>
            </a:r>
            <a:r>
              <a:rPr lang="en-US" sz="3200" dirty="0">
                <a:solidFill>
                  <a:schemeClr val="bg2">
                    <a:lumMod val="10000"/>
                  </a:schemeClr>
                </a:solidFill>
              </a:rPr>
              <a:t>Colossians 3</a:t>
            </a:r>
            <a:r>
              <a:rPr lang="en-US" sz="3200" dirty="0"/>
              <a:t>:16 </a:t>
            </a:r>
          </a:p>
        </p:txBody>
      </p:sp>
    </p:spTree>
    <p:extLst>
      <p:ext uri="{BB962C8B-B14F-4D97-AF65-F5344CB8AC3E}">
        <p14:creationId xmlns:p14="http://schemas.microsoft.com/office/powerpoint/2010/main" val="11404363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478970"/>
          </a:xfrm>
          <a:prstGeom prst="rect">
            <a:avLst/>
          </a:prstGeom>
        </p:spPr>
        <p:txBody>
          <a:bodyPr wrap="square">
            <a:spAutoFit/>
          </a:bodyPr>
          <a:lstStyle/>
          <a:p>
            <a:r>
              <a:rPr lang="en-US" sz="3200" dirty="0">
                <a:solidFill>
                  <a:schemeClr val="accent1"/>
                </a:solidFill>
              </a:rPr>
              <a:t>Coming to Him as to a living stone, rejected indeed by men, but chosen by God and precious, you also, as living stones, are being built up a spiritual house, a holy priesthood, to offer up spiritual sacrifices acceptable to God through Jesus Christ</a:t>
            </a:r>
            <a:r>
              <a:rPr lang="en-US" sz="3200" dirty="0"/>
              <a:t>. 1 Peter 2:5</a:t>
            </a:r>
          </a:p>
          <a:p>
            <a:r>
              <a:rPr lang="en-US" sz="3200" dirty="0" smtClean="0"/>
              <a:t>*The </a:t>
            </a:r>
            <a:r>
              <a:rPr lang="en-US" sz="3200" dirty="0"/>
              <a:t>Modern pastor is often lifted up or found “lifting himself up” today in his modern role. </a:t>
            </a:r>
          </a:p>
          <a:p>
            <a:r>
              <a:rPr lang="en-US" sz="3200" dirty="0"/>
              <a:t>But Jesus said: "</a:t>
            </a:r>
            <a:r>
              <a:rPr lang="en-US" sz="3200" dirty="0">
                <a:solidFill>
                  <a:srgbClr val="FF0000"/>
                </a:solidFill>
              </a:rPr>
              <a:t>And whoever exalts himself will be humbled, and he who humbles himself will be exalted."</a:t>
            </a:r>
            <a:r>
              <a:rPr lang="en-US" sz="3200" dirty="0"/>
              <a:t> Matthew </a:t>
            </a:r>
            <a:r>
              <a:rPr lang="en-US" sz="3200" dirty="0" smtClean="0"/>
              <a:t>23:12</a:t>
            </a:r>
          </a:p>
          <a:p>
            <a:r>
              <a:rPr lang="en-US" sz="3200" dirty="0" smtClean="0"/>
              <a:t>God’s Word warned that wolves would come in:</a:t>
            </a:r>
          </a:p>
          <a:p>
            <a:r>
              <a:rPr lang="en-US" sz="3200" dirty="0" smtClean="0"/>
              <a:t>Acts 20:29 </a:t>
            </a:r>
            <a:r>
              <a:rPr lang="en-US" sz="3200" dirty="0" smtClean="0">
                <a:solidFill>
                  <a:schemeClr val="tx2">
                    <a:lumMod val="60000"/>
                    <a:lumOff val="40000"/>
                  </a:schemeClr>
                </a:solidFill>
              </a:rPr>
              <a:t>“For </a:t>
            </a:r>
            <a:r>
              <a:rPr lang="en-US" sz="3200" dirty="0">
                <a:solidFill>
                  <a:schemeClr val="tx2">
                    <a:lumMod val="60000"/>
                    <a:lumOff val="40000"/>
                  </a:schemeClr>
                </a:solidFill>
              </a:rPr>
              <a:t>I know this, that after my departure savage </a:t>
            </a:r>
            <a:r>
              <a:rPr lang="en-US" sz="3200" b="1" dirty="0">
                <a:solidFill>
                  <a:schemeClr val="tx2">
                    <a:lumMod val="60000"/>
                    <a:lumOff val="40000"/>
                  </a:schemeClr>
                </a:solidFill>
              </a:rPr>
              <a:t>wolves</a:t>
            </a:r>
            <a:r>
              <a:rPr lang="en-US" sz="3200" dirty="0">
                <a:solidFill>
                  <a:schemeClr val="tx2">
                    <a:lumMod val="60000"/>
                    <a:lumOff val="40000"/>
                  </a:schemeClr>
                </a:solidFill>
              </a:rPr>
              <a:t> will come in among you, not sparing the </a:t>
            </a:r>
            <a:r>
              <a:rPr lang="en-US" sz="3200" dirty="0" smtClean="0">
                <a:solidFill>
                  <a:schemeClr val="tx2">
                    <a:lumMod val="60000"/>
                    <a:lumOff val="40000"/>
                  </a:schemeClr>
                </a:solidFill>
              </a:rPr>
              <a:t>flock”. </a:t>
            </a:r>
            <a:r>
              <a:rPr lang="en-US" sz="3200" dirty="0" smtClean="0"/>
              <a:t>(Beware of modern wolves in the pulpit.) </a:t>
            </a:r>
          </a:p>
          <a:p>
            <a:endParaRPr lang="en-US" sz="3200" dirty="0"/>
          </a:p>
        </p:txBody>
      </p:sp>
    </p:spTree>
    <p:extLst>
      <p:ext uri="{BB962C8B-B14F-4D97-AF65-F5344CB8AC3E}">
        <p14:creationId xmlns:p14="http://schemas.microsoft.com/office/powerpoint/2010/main" val="33315729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
            <a:ext cx="9144000" cy="6555641"/>
          </a:xfrm>
          <a:prstGeom prst="rect">
            <a:avLst/>
          </a:prstGeom>
        </p:spPr>
        <p:txBody>
          <a:bodyPr wrap="square">
            <a:spAutoFit/>
          </a:bodyPr>
          <a:lstStyle/>
          <a:p>
            <a:r>
              <a:rPr lang="en-US" sz="2800" dirty="0"/>
              <a:t>Biblical </a:t>
            </a:r>
            <a:r>
              <a:rPr lang="en-US" sz="2800" dirty="0" smtClean="0"/>
              <a:t>body’s </a:t>
            </a:r>
            <a:r>
              <a:rPr lang="en-US" sz="2800" dirty="0"/>
              <a:t>encourage </a:t>
            </a:r>
            <a:r>
              <a:rPr lang="en-US" sz="2800" dirty="0">
                <a:solidFill>
                  <a:schemeClr val="tx2">
                    <a:lumMod val="60000"/>
                    <a:lumOff val="40000"/>
                  </a:schemeClr>
                </a:solidFill>
              </a:rPr>
              <a:t>the priesthood of all believers </a:t>
            </a:r>
            <a:r>
              <a:rPr lang="en-US" sz="2800" dirty="0"/>
              <a:t>not one paid clergy position to usurp control. Jesus died to allow us all access to God through Him </a:t>
            </a:r>
            <a:r>
              <a:rPr lang="en-US" sz="2800" dirty="0" smtClean="0"/>
              <a:t>(1 </a:t>
            </a:r>
            <a:r>
              <a:rPr lang="en-US" sz="2800" dirty="0"/>
              <a:t>Peter 2 / Mark </a:t>
            </a:r>
            <a:r>
              <a:rPr lang="en-US" sz="2800" dirty="0" smtClean="0"/>
              <a:t>15:38) </a:t>
            </a:r>
            <a:r>
              <a:rPr lang="en-US" sz="2800" dirty="0"/>
              <a:t/>
            </a:r>
            <a:br>
              <a:rPr lang="en-US" sz="2800" dirty="0"/>
            </a:br>
            <a:r>
              <a:rPr lang="en-US" sz="2800" dirty="0"/>
              <a:t>*Often modern CEO pastors are </a:t>
            </a:r>
            <a:r>
              <a:rPr lang="en-US" sz="2800" dirty="0" smtClean="0"/>
              <a:t>looked </a:t>
            </a:r>
            <a:r>
              <a:rPr lang="en-US" sz="2800" dirty="0"/>
              <a:t>upon as closer to God or as the "head" of the church when that role is for "Jesus Christ" alone!  </a:t>
            </a:r>
            <a:r>
              <a:rPr lang="en-US" sz="2800" dirty="0" smtClean="0"/>
              <a:t>(Col 1:18) </a:t>
            </a:r>
            <a:endParaRPr lang="en-US" sz="2800" dirty="0"/>
          </a:p>
          <a:p>
            <a:r>
              <a:rPr lang="en-US" sz="2800" dirty="0" smtClean="0"/>
              <a:t>*Men are not to have lifted up titles such as reverend.  </a:t>
            </a:r>
            <a:endParaRPr lang="en-US" sz="2800" dirty="0"/>
          </a:p>
          <a:p>
            <a:r>
              <a:rPr lang="en-US" sz="2800" dirty="0" smtClean="0"/>
              <a:t>(Only </a:t>
            </a:r>
            <a:r>
              <a:rPr lang="en-US" sz="2800" dirty="0"/>
              <a:t>God is called reverend / see </a:t>
            </a:r>
            <a:r>
              <a:rPr lang="en-US" sz="2800" dirty="0" smtClean="0"/>
              <a:t>Psalms 111:9 </a:t>
            </a:r>
            <a:r>
              <a:rPr lang="en-US" sz="2800" dirty="0"/>
              <a:t>)</a:t>
            </a:r>
          </a:p>
          <a:p>
            <a:r>
              <a:rPr lang="en-US" sz="2800" dirty="0"/>
              <a:t>*The paid “salaried positions “ of the day are NOT biblical as being practiced.  </a:t>
            </a:r>
            <a:r>
              <a:rPr lang="en-US" sz="2800" dirty="0" smtClean="0"/>
              <a:t>Paul worked to support himself. ( </a:t>
            </a:r>
            <a:r>
              <a:rPr lang="en-US" sz="2800" dirty="0"/>
              <a:t>1 </a:t>
            </a:r>
            <a:r>
              <a:rPr lang="en-US" sz="2800" dirty="0" err="1" smtClean="0"/>
              <a:t>Cor</a:t>
            </a:r>
            <a:r>
              <a:rPr lang="en-US" sz="2800" dirty="0" smtClean="0"/>
              <a:t> </a:t>
            </a:r>
            <a:r>
              <a:rPr lang="en-US" sz="2800" dirty="0"/>
              <a:t>9 )</a:t>
            </a:r>
          </a:p>
          <a:p>
            <a:r>
              <a:rPr lang="en-US" sz="2800" dirty="0"/>
              <a:t>*Seminary trained leaders </a:t>
            </a:r>
            <a:r>
              <a:rPr lang="en-US" sz="2800" dirty="0" smtClean="0"/>
              <a:t>were never </a:t>
            </a:r>
            <a:r>
              <a:rPr lang="en-US" sz="2800" dirty="0"/>
              <a:t>Christ’s </a:t>
            </a:r>
            <a:r>
              <a:rPr lang="en-US" sz="2800" dirty="0" smtClean="0"/>
              <a:t>standard </a:t>
            </a:r>
            <a:r>
              <a:rPr lang="en-US" sz="2800" dirty="0"/>
              <a:t>as </a:t>
            </a:r>
            <a:r>
              <a:rPr lang="en-US" sz="2800" dirty="0" smtClean="0"/>
              <a:t>He </a:t>
            </a:r>
            <a:r>
              <a:rPr lang="en-US" sz="2800" dirty="0"/>
              <a:t>chose and trained “regular </a:t>
            </a:r>
            <a:r>
              <a:rPr lang="en-US" sz="2800" dirty="0" smtClean="0"/>
              <a:t>men” for ministry.</a:t>
            </a:r>
          </a:p>
          <a:p>
            <a:endParaRPr lang="en-US" sz="2800" dirty="0" smtClean="0"/>
          </a:p>
          <a:p>
            <a:r>
              <a:rPr lang="en-US" sz="2800" dirty="0" smtClean="0">
                <a:solidFill>
                  <a:schemeClr val="tx2">
                    <a:lumMod val="60000"/>
                    <a:lumOff val="40000"/>
                  </a:schemeClr>
                </a:solidFill>
              </a:rPr>
              <a:t>Man makes a professional career out of what was to be a lowly servant of God in full obedience to His Word.</a:t>
            </a:r>
            <a:endParaRPr lang="en-US" sz="2800" dirty="0">
              <a:solidFill>
                <a:schemeClr val="tx2">
                  <a:lumMod val="60000"/>
                  <a:lumOff val="40000"/>
                </a:schemeClr>
              </a:solidFill>
            </a:endParaRPr>
          </a:p>
        </p:txBody>
      </p:sp>
    </p:spTree>
    <p:extLst>
      <p:ext uri="{BB962C8B-B14F-4D97-AF65-F5344CB8AC3E}">
        <p14:creationId xmlns:p14="http://schemas.microsoft.com/office/powerpoint/2010/main" val="34198768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894195"/>
          </a:xfrm>
          <a:prstGeom prst="rect">
            <a:avLst/>
          </a:prstGeom>
        </p:spPr>
        <p:txBody>
          <a:bodyPr wrap="square">
            <a:spAutoFit/>
          </a:bodyPr>
          <a:lstStyle/>
          <a:p>
            <a:r>
              <a:rPr lang="en-US" dirty="0" smtClean="0"/>
              <a:t>*****************************************************************************</a:t>
            </a:r>
          </a:p>
          <a:p>
            <a:r>
              <a:rPr lang="en-US" dirty="0"/>
              <a:t>  </a:t>
            </a:r>
            <a:r>
              <a:rPr lang="en-US" sz="3200" dirty="0">
                <a:solidFill>
                  <a:schemeClr val="accent1"/>
                </a:solidFill>
              </a:rPr>
              <a:t>Why Do You Have a Ruling Man Up On a Stage Today? </a:t>
            </a:r>
            <a:endParaRPr lang="en-US" sz="3200" dirty="0" smtClean="0">
              <a:solidFill>
                <a:schemeClr val="accent1"/>
              </a:solidFill>
            </a:endParaRPr>
          </a:p>
          <a:p>
            <a:r>
              <a:rPr lang="en-US" sz="2800" dirty="0" smtClean="0"/>
              <a:t>This </a:t>
            </a:r>
            <a:r>
              <a:rPr lang="en-US" sz="2800" dirty="0"/>
              <a:t>error comes from p</a:t>
            </a:r>
            <a:r>
              <a:rPr lang="en-US" sz="2800" dirty="0" smtClean="0"/>
              <a:t>agan Rome.  The 4</a:t>
            </a:r>
            <a:r>
              <a:rPr lang="en-US" sz="2800" baseline="30000" dirty="0" smtClean="0"/>
              <a:t>th</a:t>
            </a:r>
            <a:r>
              <a:rPr lang="en-US" sz="2800" dirty="0" smtClean="0"/>
              <a:t> century emperor put priests (as paid staff) to rule over the crowds packed into pews of once pagan temples, which is in violation of God’s plan of the priesthood of each believer.  (See 1 Peter 2)</a:t>
            </a:r>
          </a:p>
          <a:p>
            <a:r>
              <a:rPr lang="en-US" sz="2800" dirty="0" smtClean="0"/>
              <a:t>Then when the reformation occurred that same perverted system was left in place removing the priest and adding a </a:t>
            </a:r>
            <a:r>
              <a:rPr lang="en-US" sz="2800" dirty="0" smtClean="0">
                <a:solidFill>
                  <a:schemeClr val="tx2">
                    <a:lumMod val="60000"/>
                    <a:lumOff val="40000"/>
                  </a:schemeClr>
                </a:solidFill>
              </a:rPr>
              <a:t>lording over “pastor”, </a:t>
            </a:r>
            <a:r>
              <a:rPr lang="en-US" sz="2800" dirty="0" smtClean="0"/>
              <a:t>again in violation of God’s true plan.  </a:t>
            </a:r>
          </a:p>
          <a:p>
            <a:r>
              <a:rPr lang="en-US" sz="2800" dirty="0" smtClean="0"/>
              <a:t>(See Matt 20 / 1 Peter 5 )</a:t>
            </a:r>
          </a:p>
          <a:p>
            <a:r>
              <a:rPr lang="en-US" sz="2800" dirty="0" smtClean="0"/>
              <a:t>Do </a:t>
            </a:r>
            <a:r>
              <a:rPr lang="en-US" sz="2800" dirty="0"/>
              <a:t>you know </a:t>
            </a:r>
            <a:r>
              <a:rPr lang="en-US" sz="2800" dirty="0" smtClean="0"/>
              <a:t>that modern denominations often </a:t>
            </a:r>
            <a:r>
              <a:rPr lang="en-US" sz="2800" dirty="0"/>
              <a:t>run their organizations like a business with CEO pastors </a:t>
            </a:r>
            <a:r>
              <a:rPr lang="en-US" sz="2800" dirty="0" smtClean="0"/>
              <a:t>who are not following God's full truth? This is all </a:t>
            </a:r>
            <a:r>
              <a:rPr lang="en-US" sz="2800" dirty="0"/>
              <a:t>because of </a:t>
            </a:r>
            <a:r>
              <a:rPr lang="en-US" sz="2800" dirty="0" smtClean="0"/>
              <a:t>sin and false teachers </a:t>
            </a:r>
            <a:r>
              <a:rPr lang="en-US" sz="2800" dirty="0"/>
              <a:t>who have crept </a:t>
            </a:r>
            <a:r>
              <a:rPr lang="en-US" sz="2800" dirty="0" smtClean="0"/>
              <a:t>in over time. (See false teachers like Peter Drucker, Bill </a:t>
            </a:r>
            <a:r>
              <a:rPr lang="en-US" sz="2800" dirty="0" err="1" smtClean="0"/>
              <a:t>Hybels</a:t>
            </a:r>
            <a:r>
              <a:rPr lang="en-US" sz="2800" dirty="0" smtClean="0"/>
              <a:t> </a:t>
            </a:r>
            <a:r>
              <a:rPr lang="en-US" sz="2800" dirty="0"/>
              <a:t>and Rick </a:t>
            </a:r>
            <a:r>
              <a:rPr lang="en-US" sz="2800" dirty="0" smtClean="0"/>
              <a:t>Warren who compromise the gospel and teach lies just to fill buildings.)</a:t>
            </a:r>
            <a:endParaRPr lang="en-US" sz="2800" dirty="0"/>
          </a:p>
        </p:txBody>
      </p:sp>
    </p:spTree>
    <p:extLst>
      <p:ext uri="{BB962C8B-B14F-4D97-AF65-F5344CB8AC3E}">
        <p14:creationId xmlns:p14="http://schemas.microsoft.com/office/powerpoint/2010/main" val="13340862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478970"/>
          </a:xfrm>
          <a:prstGeom prst="rect">
            <a:avLst/>
          </a:prstGeom>
        </p:spPr>
        <p:txBody>
          <a:bodyPr wrap="square">
            <a:spAutoFit/>
          </a:bodyPr>
          <a:lstStyle/>
          <a:p>
            <a:r>
              <a:rPr lang="en-US" sz="3200" dirty="0"/>
              <a:t>The </a:t>
            </a:r>
            <a:r>
              <a:rPr lang="en-US" sz="3200" dirty="0" smtClean="0"/>
              <a:t>true biblical </a:t>
            </a:r>
            <a:r>
              <a:rPr lang="en-US" sz="3200" dirty="0"/>
              <a:t>body is to consist of </a:t>
            </a:r>
            <a:r>
              <a:rPr lang="en-US" sz="3200" dirty="0" smtClean="0"/>
              <a:t>many saints </a:t>
            </a:r>
            <a:r>
              <a:rPr lang="en-US" sz="3200" dirty="0"/>
              <a:t>participating, not just a few lifted up clergy types doing all of the teaching, functions and actions. </a:t>
            </a:r>
            <a:r>
              <a:rPr lang="en-US" sz="3200" dirty="0">
                <a:solidFill>
                  <a:schemeClr val="tx2">
                    <a:lumMod val="60000"/>
                    <a:lumOff val="40000"/>
                  </a:schemeClr>
                </a:solidFill>
              </a:rPr>
              <a:t>That is not found in God's Word at all.</a:t>
            </a:r>
            <a:r>
              <a:rPr lang="en-US" sz="3200" dirty="0"/>
              <a:t>  </a:t>
            </a:r>
            <a:r>
              <a:rPr lang="en-US" sz="3200" dirty="0" smtClean="0"/>
              <a:t>Sitting in a pew </a:t>
            </a:r>
            <a:r>
              <a:rPr lang="en-US" sz="3200" dirty="0"/>
              <a:t>watching </a:t>
            </a:r>
            <a:r>
              <a:rPr lang="en-US" sz="3200" dirty="0" smtClean="0"/>
              <a:t>error filled, man-made shows does not grow godly men. </a:t>
            </a:r>
            <a:endParaRPr lang="en-US" sz="3200" dirty="0"/>
          </a:p>
          <a:p>
            <a:r>
              <a:rPr lang="en-US" sz="3200" dirty="0"/>
              <a:t>Is your religious group functioning in line with God's </a:t>
            </a:r>
            <a:r>
              <a:rPr lang="en-US" sz="3200" dirty="0" smtClean="0"/>
              <a:t>Holy </a:t>
            </a:r>
            <a:r>
              <a:rPr lang="en-US" sz="3200" dirty="0"/>
              <a:t>ways or are you following man's created </a:t>
            </a:r>
            <a:r>
              <a:rPr lang="en-US" sz="3200" dirty="0" smtClean="0"/>
              <a:t>false, </a:t>
            </a:r>
            <a:r>
              <a:rPr lang="en-US" sz="3200" dirty="0"/>
              <a:t>wayward traditions? M</a:t>
            </a:r>
            <a:r>
              <a:rPr lang="en-US" sz="3200" dirty="0" smtClean="0"/>
              <a:t>ultiple </a:t>
            </a:r>
            <a:r>
              <a:rPr lang="en-US" sz="3200" dirty="0"/>
              <a:t>elders are to oversee, not lord over it </a:t>
            </a:r>
            <a:r>
              <a:rPr lang="en-US" sz="3200" dirty="0" smtClean="0"/>
              <a:t>or </a:t>
            </a:r>
            <a:r>
              <a:rPr lang="en-US" sz="3200" dirty="0"/>
              <a:t>force everyone else to be only </a:t>
            </a:r>
            <a:r>
              <a:rPr lang="en-US" sz="3200" dirty="0" smtClean="0"/>
              <a:t>spectators. </a:t>
            </a:r>
            <a:r>
              <a:rPr lang="en-US" sz="3200" dirty="0"/>
              <a:t>God's plan has been stolen by pagan practices and men throughout </a:t>
            </a:r>
            <a:r>
              <a:rPr lang="en-US" sz="3200" dirty="0" smtClean="0"/>
              <a:t>history and they continue </a:t>
            </a:r>
            <a:r>
              <a:rPr lang="en-US" sz="3200" dirty="0"/>
              <a:t>the falsehoods today against the Word of </a:t>
            </a:r>
            <a:r>
              <a:rPr lang="en-US" sz="3200" dirty="0" smtClean="0"/>
              <a:t>God Almighty.</a:t>
            </a:r>
            <a:endParaRPr lang="en-US" sz="3200" dirty="0"/>
          </a:p>
          <a:p>
            <a:r>
              <a:rPr lang="en-US" sz="3200" dirty="0"/>
              <a:t> </a:t>
            </a:r>
          </a:p>
        </p:txBody>
      </p:sp>
    </p:spTree>
    <p:extLst>
      <p:ext uri="{BB962C8B-B14F-4D97-AF65-F5344CB8AC3E}">
        <p14:creationId xmlns:p14="http://schemas.microsoft.com/office/powerpoint/2010/main" val="27996946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109639"/>
          </a:xfrm>
          <a:prstGeom prst="rect">
            <a:avLst/>
          </a:prstGeom>
        </p:spPr>
        <p:txBody>
          <a:bodyPr wrap="square">
            <a:spAutoFit/>
          </a:bodyPr>
          <a:lstStyle/>
          <a:p>
            <a:r>
              <a:rPr lang="en-US" dirty="0" smtClean="0"/>
              <a:t>        </a:t>
            </a:r>
            <a:r>
              <a:rPr lang="en-US" sz="3600" dirty="0" smtClean="0"/>
              <a:t>God’s Word Has Spoken on Modern Pastors</a:t>
            </a:r>
            <a:endParaRPr lang="en-US" sz="2400" dirty="0" smtClean="0"/>
          </a:p>
          <a:p>
            <a:r>
              <a:rPr lang="en-US" sz="2800" dirty="0" smtClean="0"/>
              <a:t>It is God’s design that must be followed and practiced not man’s system of the modern pastor role.</a:t>
            </a:r>
          </a:p>
          <a:p>
            <a:r>
              <a:rPr lang="en-US" sz="2800" dirty="0" smtClean="0">
                <a:solidFill>
                  <a:schemeClr val="accent1">
                    <a:lumMod val="75000"/>
                  </a:schemeClr>
                </a:solidFill>
              </a:rPr>
              <a:t>The </a:t>
            </a:r>
            <a:r>
              <a:rPr lang="en-US" sz="2800" dirty="0">
                <a:solidFill>
                  <a:schemeClr val="accent1">
                    <a:lumMod val="75000"/>
                  </a:schemeClr>
                </a:solidFill>
              </a:rPr>
              <a:t>elders who are among you I exhort, I who am a fellow elder and a witness of the sufferings of Christ, and also a partaker of the glory that will be revealed: Shepherd the flock of God which is among you, serving as overseers, not by compulsion but willingly, not for dishonest gain but eagerly; nor as being lords over those entrusted to you, but being examples to the flock; and when the Chief Shepherd appears, you will receive the crown of glory that does not fade away. </a:t>
            </a:r>
            <a:endParaRPr lang="en-US" sz="2800" dirty="0" smtClean="0">
              <a:solidFill>
                <a:schemeClr val="accent1">
                  <a:lumMod val="75000"/>
                </a:schemeClr>
              </a:solidFill>
            </a:endParaRPr>
          </a:p>
          <a:p>
            <a:r>
              <a:rPr lang="en-US" sz="2800" dirty="0" smtClean="0"/>
              <a:t>1 </a:t>
            </a:r>
            <a:r>
              <a:rPr lang="en-US" sz="2800" dirty="0"/>
              <a:t>Peter </a:t>
            </a:r>
            <a:r>
              <a:rPr lang="en-US" sz="2800" dirty="0" smtClean="0"/>
              <a:t>5:1-4</a:t>
            </a:r>
          </a:p>
          <a:p>
            <a:r>
              <a:rPr lang="en-US" sz="2800" dirty="0" smtClean="0"/>
              <a:t>  </a:t>
            </a:r>
            <a:r>
              <a:rPr lang="en-US" sz="2800" dirty="0" smtClean="0">
                <a:solidFill>
                  <a:srgbClr val="FF0000"/>
                </a:solidFill>
              </a:rPr>
              <a:t>Fact: Pastors/elders are to be holy examples and not bosses that lord over you, controlling the entire gathering of saints. Will you follow God’s plan or man’s?</a:t>
            </a:r>
            <a:endParaRPr lang="en-US" sz="2800" dirty="0">
              <a:solidFill>
                <a:srgbClr val="FF0000"/>
              </a:solidFill>
            </a:endParaRPr>
          </a:p>
          <a:p>
            <a:endParaRPr lang="en-US" sz="2800" dirty="0"/>
          </a:p>
        </p:txBody>
      </p:sp>
    </p:spTree>
    <p:extLst>
      <p:ext uri="{BB962C8B-B14F-4D97-AF65-F5344CB8AC3E}">
        <p14:creationId xmlns:p14="http://schemas.microsoft.com/office/powerpoint/2010/main" val="35301130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r>
              <a:rPr lang="en-US" sz="2800" dirty="0">
                <a:solidFill>
                  <a:schemeClr val="accent1">
                    <a:lumMod val="75000"/>
                  </a:schemeClr>
                </a:solidFill>
              </a:rPr>
              <a:t>Not that we have dominion over your faith, but are fellow workers for your joy; for by faith you stand. </a:t>
            </a:r>
            <a:r>
              <a:rPr lang="en-US" sz="2800" dirty="0"/>
              <a:t>2 Corinthians 1:24</a:t>
            </a:r>
          </a:p>
          <a:p>
            <a:endParaRPr lang="en-US" sz="2800" dirty="0" smtClean="0"/>
          </a:p>
          <a:p>
            <a:r>
              <a:rPr lang="en-US" sz="2800" dirty="0" smtClean="0"/>
              <a:t>Are </a:t>
            </a:r>
            <a:r>
              <a:rPr lang="en-US" sz="2800" dirty="0"/>
              <a:t>you seeking for </a:t>
            </a:r>
            <a:r>
              <a:rPr lang="en-US" sz="2800" dirty="0" smtClean="0"/>
              <a:t>deeper </a:t>
            </a:r>
            <a:r>
              <a:rPr lang="en-US" sz="2800" dirty="0"/>
              <a:t>truth and higher holy ground in Christ daily? This is part of the sanctification process that all true believers must be in for God's glory. </a:t>
            </a:r>
            <a:r>
              <a:rPr lang="en-US" sz="2800" dirty="0" smtClean="0"/>
              <a:t>Men, </a:t>
            </a:r>
            <a:r>
              <a:rPr lang="en-US" sz="2800" dirty="0"/>
              <a:t>are you willing to step up in the body or will you just pay </a:t>
            </a:r>
            <a:endParaRPr lang="en-US" sz="2800" dirty="0" smtClean="0"/>
          </a:p>
          <a:p>
            <a:r>
              <a:rPr lang="en-US" sz="2800" dirty="0" smtClean="0"/>
              <a:t>another </a:t>
            </a:r>
            <a:r>
              <a:rPr lang="en-US" sz="2800" dirty="0"/>
              <a:t>man to do it for </a:t>
            </a:r>
            <a:r>
              <a:rPr lang="en-US" sz="2800" dirty="0" smtClean="0"/>
              <a:t>you?  The </a:t>
            </a:r>
            <a:r>
              <a:rPr lang="en-US" sz="2800" dirty="0"/>
              <a:t>bible says: </a:t>
            </a:r>
            <a:endParaRPr lang="en-US" sz="2800" dirty="0" smtClean="0"/>
          </a:p>
          <a:p>
            <a:endParaRPr lang="en-US" sz="2800" dirty="0"/>
          </a:p>
          <a:p>
            <a:r>
              <a:rPr lang="en-US" sz="2800" dirty="0">
                <a:solidFill>
                  <a:schemeClr val="accent1">
                    <a:lumMod val="75000"/>
                  </a:schemeClr>
                </a:solidFill>
              </a:rPr>
              <a:t>“Examine yourselves as to whether you are in the faith. Test yourselves. Do you not know yourselves, that Jesus Christ is in you?-unless indeed you are disqualified.”</a:t>
            </a:r>
            <a:r>
              <a:rPr lang="en-US" sz="2800" dirty="0"/>
              <a:t> 2 Corinthians 13:5</a:t>
            </a:r>
          </a:p>
          <a:p>
            <a:endParaRPr lang="en-US" sz="2800" dirty="0" smtClean="0"/>
          </a:p>
          <a:p>
            <a:r>
              <a:rPr lang="en-US" sz="2800" dirty="0" smtClean="0"/>
              <a:t> </a:t>
            </a:r>
            <a:r>
              <a:rPr lang="en-US" sz="2800" dirty="0"/>
              <a:t>Are you examining yourself or like many; will you just compromise on </a:t>
            </a:r>
            <a:r>
              <a:rPr lang="en-US" sz="2800" dirty="0" smtClean="0"/>
              <a:t>man’s </a:t>
            </a:r>
            <a:r>
              <a:rPr lang="en-US" sz="2800" dirty="0"/>
              <a:t>traditions as you sit idle under a modern unbiblical </a:t>
            </a:r>
            <a:r>
              <a:rPr lang="en-US" sz="2800" dirty="0" smtClean="0"/>
              <a:t>pastor; all against God’s design?</a:t>
            </a:r>
            <a:endParaRPr lang="en-US" sz="2800" dirty="0"/>
          </a:p>
        </p:txBody>
      </p:sp>
    </p:spTree>
    <p:extLst>
      <p:ext uri="{BB962C8B-B14F-4D97-AF65-F5344CB8AC3E}">
        <p14:creationId xmlns:p14="http://schemas.microsoft.com/office/powerpoint/2010/main" val="3152809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740307"/>
          </a:xfrm>
          <a:prstGeom prst="rect">
            <a:avLst/>
          </a:prstGeom>
        </p:spPr>
        <p:txBody>
          <a:bodyPr wrap="square">
            <a:spAutoFit/>
          </a:bodyPr>
          <a:lstStyle/>
          <a:p>
            <a:r>
              <a:rPr lang="en-US" dirty="0" smtClean="0"/>
              <a:t>                            </a:t>
            </a:r>
            <a:r>
              <a:rPr lang="en-US" sz="2400" dirty="0"/>
              <a:t>Recap on the </a:t>
            </a:r>
            <a:r>
              <a:rPr lang="en-US" sz="2400" dirty="0">
                <a:solidFill>
                  <a:srgbClr val="FF0000"/>
                </a:solidFill>
              </a:rPr>
              <a:t>False Modern Pastor Role</a:t>
            </a:r>
          </a:p>
          <a:p>
            <a:r>
              <a:rPr lang="en-US" sz="2400" dirty="0"/>
              <a:t>*The bible shows us that early New Testament congregations were overseen </a:t>
            </a:r>
            <a:r>
              <a:rPr lang="en-US" sz="2400" dirty="0" smtClean="0"/>
              <a:t>(not run) </a:t>
            </a:r>
            <a:r>
              <a:rPr lang="en-US" sz="2400" dirty="0"/>
              <a:t>by a multiple of </a:t>
            </a:r>
            <a:r>
              <a:rPr lang="en-US" sz="2400" dirty="0" smtClean="0"/>
              <a:t>elders. </a:t>
            </a:r>
          </a:p>
          <a:p>
            <a:r>
              <a:rPr lang="en-US" sz="2400" dirty="0" smtClean="0"/>
              <a:t>(</a:t>
            </a:r>
            <a:r>
              <a:rPr lang="en-US" sz="2400" dirty="0"/>
              <a:t>Acts 20:28, Titus 1 and 1 Peter 5) </a:t>
            </a:r>
          </a:p>
          <a:p>
            <a:r>
              <a:rPr lang="en-US" sz="2400" dirty="0"/>
              <a:t>*The male New Testament members  were responsible for exercising their spiritual gifts in the body in open participatory  gatherings  (Romans 12, 1 Corinthians 12, Ephesians 2)  not just one man.</a:t>
            </a:r>
          </a:p>
          <a:p>
            <a:r>
              <a:rPr lang="en-US" sz="2400" dirty="0"/>
              <a:t>*A pastor role is a </a:t>
            </a:r>
            <a:r>
              <a:rPr lang="en-US" sz="2400" dirty="0" smtClean="0"/>
              <a:t>gift </a:t>
            </a:r>
            <a:r>
              <a:rPr lang="en-US" sz="2400" dirty="0"/>
              <a:t>not an </a:t>
            </a:r>
            <a:r>
              <a:rPr lang="en-US" sz="2400" dirty="0" smtClean="0"/>
              <a:t>office, </a:t>
            </a:r>
            <a:r>
              <a:rPr lang="en-US" sz="2400" dirty="0"/>
              <a:t>and various male members may exercise it freely.  </a:t>
            </a:r>
            <a:r>
              <a:rPr lang="en-US" sz="2400" dirty="0" smtClean="0"/>
              <a:t>(</a:t>
            </a:r>
            <a:r>
              <a:rPr lang="en-US" sz="2400" dirty="0" err="1" smtClean="0"/>
              <a:t>Eph</a:t>
            </a:r>
            <a:r>
              <a:rPr lang="en-US" sz="2400" dirty="0" smtClean="0"/>
              <a:t> 4) </a:t>
            </a:r>
            <a:r>
              <a:rPr lang="en-US" sz="2400" dirty="0"/>
              <a:t>It means to </a:t>
            </a:r>
            <a:r>
              <a:rPr lang="en-US" sz="2400" dirty="0" smtClean="0"/>
              <a:t>shepherd </a:t>
            </a:r>
            <a:r>
              <a:rPr lang="en-US" sz="2400" dirty="0"/>
              <a:t>others.</a:t>
            </a:r>
          </a:p>
          <a:p>
            <a:r>
              <a:rPr lang="en-US" sz="2400" dirty="0"/>
              <a:t>*Unlike the modern bodies of today, the elders </a:t>
            </a:r>
            <a:r>
              <a:rPr lang="en-US" sz="2400" dirty="0" smtClean="0"/>
              <a:t>(or pastors) were entrusted </a:t>
            </a:r>
            <a:r>
              <a:rPr lang="en-US" sz="2400" dirty="0"/>
              <a:t>with responsibility for the oversight of the body but; not to lord over it and control everything.  </a:t>
            </a:r>
            <a:r>
              <a:rPr lang="en-US" sz="2400" dirty="0" smtClean="0"/>
              <a:t>(See </a:t>
            </a:r>
            <a:r>
              <a:rPr lang="en-US" sz="2400" dirty="0"/>
              <a:t>M</a:t>
            </a:r>
            <a:r>
              <a:rPr lang="en-US" sz="2400" dirty="0" smtClean="0"/>
              <a:t>att 20)</a:t>
            </a:r>
            <a:endParaRPr lang="en-US" sz="2400" dirty="0"/>
          </a:p>
          <a:p>
            <a:r>
              <a:rPr lang="en-US" sz="2400" dirty="0"/>
              <a:t>*Many men </a:t>
            </a:r>
            <a:r>
              <a:rPr lang="en-US" sz="2400" dirty="0" smtClean="0"/>
              <a:t>should step </a:t>
            </a:r>
            <a:r>
              <a:rPr lang="en-US" sz="2400" dirty="0"/>
              <a:t>up and use their gifts in a gathering; not just </a:t>
            </a:r>
            <a:r>
              <a:rPr lang="en-US" sz="2400" dirty="0" smtClean="0"/>
              <a:t>watch.  (1 </a:t>
            </a:r>
            <a:r>
              <a:rPr lang="en-US" sz="2400" dirty="0" err="1" smtClean="0"/>
              <a:t>Cor</a:t>
            </a:r>
            <a:r>
              <a:rPr lang="en-US" sz="2400" dirty="0" smtClean="0"/>
              <a:t> 14:26)</a:t>
            </a:r>
            <a:endParaRPr lang="en-US" sz="2400" dirty="0"/>
          </a:p>
          <a:p>
            <a:r>
              <a:rPr lang="en-US" sz="2400" dirty="0"/>
              <a:t>*No lady pastors or elders are allowed in God’s true church  </a:t>
            </a:r>
            <a:endParaRPr lang="en-US" sz="2400" dirty="0" smtClean="0"/>
          </a:p>
          <a:p>
            <a:r>
              <a:rPr lang="en-US" sz="2400" dirty="0" smtClean="0"/>
              <a:t>(</a:t>
            </a:r>
            <a:r>
              <a:rPr lang="en-US" sz="2400" dirty="0"/>
              <a:t>1 T</a:t>
            </a:r>
            <a:r>
              <a:rPr lang="en-US" sz="2400" dirty="0" smtClean="0"/>
              <a:t>im </a:t>
            </a:r>
            <a:r>
              <a:rPr lang="en-US" sz="2400" dirty="0"/>
              <a:t>2 / Titus 1</a:t>
            </a:r>
            <a:r>
              <a:rPr lang="en-US" sz="2400" dirty="0" smtClean="0"/>
              <a:t>)</a:t>
            </a:r>
          </a:p>
          <a:p>
            <a:r>
              <a:rPr lang="en-US" sz="2400" dirty="0" smtClean="0"/>
              <a:t>*No modern pastor’s role is found in the bible.</a:t>
            </a:r>
            <a:endParaRPr lang="en-US" sz="2400" dirty="0"/>
          </a:p>
          <a:p>
            <a:r>
              <a:rPr lang="en-US" sz="2400" dirty="0" smtClean="0">
                <a:solidFill>
                  <a:schemeClr val="accent1"/>
                </a:solidFill>
              </a:rPr>
              <a:t>See how </a:t>
            </a:r>
            <a:r>
              <a:rPr lang="en-US" sz="2400" dirty="0">
                <a:solidFill>
                  <a:schemeClr val="accent1"/>
                </a:solidFill>
              </a:rPr>
              <a:t>different the function of God’s body is </a:t>
            </a:r>
            <a:r>
              <a:rPr lang="en-US" sz="2400" dirty="0" smtClean="0">
                <a:solidFill>
                  <a:schemeClr val="accent1"/>
                </a:solidFill>
              </a:rPr>
              <a:t>compared man’s ways?</a:t>
            </a:r>
            <a:endParaRPr lang="en-US" sz="2400" dirty="0">
              <a:solidFill>
                <a:schemeClr val="accent1"/>
              </a:solidFill>
            </a:endParaRPr>
          </a:p>
        </p:txBody>
      </p:sp>
    </p:spTree>
    <p:extLst>
      <p:ext uri="{BB962C8B-B14F-4D97-AF65-F5344CB8AC3E}">
        <p14:creationId xmlns:p14="http://schemas.microsoft.com/office/powerpoint/2010/main" val="10635123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7540526"/>
          </a:xfrm>
          <a:prstGeom prst="rect">
            <a:avLst/>
          </a:prstGeom>
        </p:spPr>
        <p:txBody>
          <a:bodyPr wrap="square">
            <a:spAutoFit/>
          </a:bodyPr>
          <a:lstStyle/>
          <a:p>
            <a:r>
              <a:rPr lang="en-US" sz="2800" dirty="0" smtClean="0"/>
              <a:t>                           </a:t>
            </a:r>
            <a:r>
              <a:rPr lang="en-US" sz="2800" dirty="0" smtClean="0">
                <a:solidFill>
                  <a:srgbClr val="FF0000"/>
                </a:solidFill>
              </a:rPr>
              <a:t>A Wrong Gospel Message</a:t>
            </a:r>
            <a:endParaRPr lang="en-US" dirty="0" smtClean="0">
              <a:solidFill>
                <a:srgbClr val="FF0000"/>
              </a:solidFill>
            </a:endParaRPr>
          </a:p>
          <a:p>
            <a:r>
              <a:rPr lang="en-US" sz="2400" dirty="0" smtClean="0"/>
              <a:t>Why </a:t>
            </a:r>
            <a:r>
              <a:rPr lang="en-US" sz="2400" dirty="0"/>
              <a:t>is the gospel message that is being preached by most modern religious places NOT found anywhere in the bible? </a:t>
            </a:r>
            <a:r>
              <a:rPr lang="en-US" sz="2400" dirty="0" smtClean="0"/>
              <a:t>It is man centered and man-made, how can this be?</a:t>
            </a:r>
            <a:endParaRPr lang="en-US" sz="2400" dirty="0"/>
          </a:p>
          <a:p>
            <a:r>
              <a:rPr lang="en-US" sz="2400" dirty="0" smtClean="0">
                <a:solidFill>
                  <a:srgbClr val="0070C0"/>
                </a:solidFill>
              </a:rPr>
              <a:t>Example</a:t>
            </a:r>
            <a:r>
              <a:rPr lang="en-US" sz="2400" dirty="0"/>
              <a:t>: </a:t>
            </a:r>
            <a:r>
              <a:rPr lang="en-US" sz="2400" dirty="0">
                <a:solidFill>
                  <a:schemeClr val="tx2">
                    <a:lumMod val="60000"/>
                    <a:lumOff val="40000"/>
                  </a:schemeClr>
                </a:solidFill>
              </a:rPr>
              <a:t>J</a:t>
            </a:r>
            <a:r>
              <a:rPr lang="en-US" sz="2400" dirty="0" smtClean="0">
                <a:solidFill>
                  <a:schemeClr val="tx2">
                    <a:lumMod val="60000"/>
                    <a:lumOff val="40000"/>
                  </a:schemeClr>
                </a:solidFill>
              </a:rPr>
              <a:t>ust </a:t>
            </a:r>
            <a:r>
              <a:rPr lang="en-US" sz="2400" dirty="0">
                <a:solidFill>
                  <a:schemeClr val="tx2">
                    <a:lumMod val="60000"/>
                    <a:lumOff val="40000"/>
                  </a:schemeClr>
                </a:solidFill>
              </a:rPr>
              <a:t>ask Jesus into your heart, </a:t>
            </a:r>
            <a:r>
              <a:rPr lang="en-US" sz="2400" dirty="0" smtClean="0">
                <a:solidFill>
                  <a:schemeClr val="tx2">
                    <a:lumMod val="60000"/>
                    <a:lumOff val="40000"/>
                  </a:schemeClr>
                </a:solidFill>
              </a:rPr>
              <a:t>church attendance means your </a:t>
            </a:r>
            <a:r>
              <a:rPr lang="en-US" sz="2400" dirty="0">
                <a:solidFill>
                  <a:schemeClr val="tx2">
                    <a:lumMod val="60000"/>
                    <a:lumOff val="40000"/>
                  </a:schemeClr>
                </a:solidFill>
              </a:rPr>
              <a:t>a redeemed believer, </a:t>
            </a:r>
            <a:r>
              <a:rPr lang="en-US" sz="2400" dirty="0" smtClean="0">
                <a:solidFill>
                  <a:schemeClr val="tx2">
                    <a:lumMod val="60000"/>
                    <a:lumOff val="40000"/>
                  </a:schemeClr>
                </a:solidFill>
              </a:rPr>
              <a:t>baptized as baby, come </a:t>
            </a:r>
            <a:r>
              <a:rPr lang="en-US" sz="2400" dirty="0">
                <a:solidFill>
                  <a:schemeClr val="tx2">
                    <a:lumMod val="60000"/>
                    <a:lumOff val="40000"/>
                  </a:schemeClr>
                </a:solidFill>
              </a:rPr>
              <a:t>up to the altar and bow your head, doing local community work as the </a:t>
            </a:r>
            <a:r>
              <a:rPr lang="en-US" sz="2400" dirty="0" smtClean="0">
                <a:solidFill>
                  <a:schemeClr val="tx2">
                    <a:lumMod val="60000"/>
                    <a:lumOff val="40000"/>
                  </a:schemeClr>
                </a:solidFill>
              </a:rPr>
              <a:t>social gospel </a:t>
            </a:r>
            <a:r>
              <a:rPr lang="en-US" sz="2400" dirty="0">
                <a:solidFill>
                  <a:schemeClr val="tx2">
                    <a:lumMod val="60000"/>
                    <a:lumOff val="40000"/>
                  </a:schemeClr>
                </a:solidFill>
              </a:rPr>
              <a:t>or say this sinners prayer to be saved</a:t>
            </a:r>
            <a:r>
              <a:rPr lang="en-US" sz="2400" dirty="0" smtClean="0">
                <a:solidFill>
                  <a:schemeClr val="tx2">
                    <a:lumMod val="60000"/>
                    <a:lumOff val="40000"/>
                  </a:schemeClr>
                </a:solidFill>
              </a:rPr>
              <a:t>. </a:t>
            </a:r>
            <a:r>
              <a:rPr lang="en-US" sz="2400" dirty="0" smtClean="0"/>
              <a:t>Beware!  None of these are found </a:t>
            </a:r>
            <a:r>
              <a:rPr lang="en-US" sz="2400" dirty="0"/>
              <a:t>in God's </a:t>
            </a:r>
            <a:r>
              <a:rPr lang="en-US" sz="2400" dirty="0" smtClean="0"/>
              <a:t>Word at all! </a:t>
            </a:r>
          </a:p>
          <a:p>
            <a:r>
              <a:rPr lang="en-US" sz="2400" dirty="0" smtClean="0"/>
              <a:t>The </a:t>
            </a:r>
            <a:r>
              <a:rPr lang="en-US" sz="2400" dirty="0"/>
              <a:t>bible </a:t>
            </a:r>
            <a:r>
              <a:rPr lang="en-US" sz="2400" dirty="0" smtClean="0"/>
              <a:t>teaches that Christ is </a:t>
            </a:r>
            <a:r>
              <a:rPr lang="en-US" sz="2400" dirty="0"/>
              <a:t>the </a:t>
            </a:r>
            <a:r>
              <a:rPr lang="en-US" sz="2400" dirty="0" smtClean="0"/>
              <a:t>lone atonement </a:t>
            </a:r>
            <a:r>
              <a:rPr lang="en-US" sz="2400" dirty="0"/>
              <a:t>(sacrifice) for our sins </a:t>
            </a:r>
            <a:r>
              <a:rPr lang="en-US" sz="2400" dirty="0" smtClean="0"/>
              <a:t> (1 </a:t>
            </a:r>
            <a:r>
              <a:rPr lang="en-US" sz="2400" dirty="0"/>
              <a:t>John </a:t>
            </a:r>
            <a:r>
              <a:rPr lang="en-US" sz="2400" dirty="0" smtClean="0"/>
              <a:t>2:2) we must repent (Luke 13:3) follow </a:t>
            </a:r>
            <a:r>
              <a:rPr lang="en-US" sz="2400" dirty="0"/>
              <a:t>H</a:t>
            </a:r>
            <a:r>
              <a:rPr lang="en-US" sz="2400" dirty="0" smtClean="0"/>
              <a:t>is ways. (1 John 5)</a:t>
            </a:r>
          </a:p>
          <a:p>
            <a:r>
              <a:rPr lang="en-US" sz="2400" dirty="0" smtClean="0"/>
              <a:t>God's </a:t>
            </a:r>
            <a:r>
              <a:rPr lang="en-US" sz="2400" dirty="0"/>
              <a:t>Word </a:t>
            </a:r>
            <a:r>
              <a:rPr lang="en-US" sz="2400" dirty="0" smtClean="0"/>
              <a:t>then says </a:t>
            </a:r>
            <a:r>
              <a:rPr lang="en-US" sz="2400" dirty="0"/>
              <a:t>we are to admit our sin, trust in Christ, repent (change our mind/practices on sin) and be born again. </a:t>
            </a:r>
            <a:r>
              <a:rPr lang="en-US" sz="2400" dirty="0" smtClean="0"/>
              <a:t>  As </a:t>
            </a:r>
            <a:r>
              <a:rPr lang="en-US" sz="2400" dirty="0"/>
              <a:t>a result of saving faith we will be baptized, die to self, be obedient to His Word, be holy and be a living sacrifice in all things to the Lord, until the end! </a:t>
            </a:r>
            <a:r>
              <a:rPr lang="en-US" sz="2400" dirty="0" smtClean="0"/>
              <a:t>There </a:t>
            </a:r>
            <a:r>
              <a:rPr lang="en-US" sz="2400" dirty="0"/>
              <a:t>is NO easy believe-ism in God's Word but sadly </a:t>
            </a:r>
            <a:r>
              <a:rPr lang="en-US" sz="2400" dirty="0" smtClean="0"/>
              <a:t>man-made religion </a:t>
            </a:r>
            <a:r>
              <a:rPr lang="en-US" sz="2400" dirty="0"/>
              <a:t>has created </a:t>
            </a:r>
            <a:r>
              <a:rPr lang="en-US" sz="2400" dirty="0" smtClean="0"/>
              <a:t>it in order to fill up buildings.  His people are to be held to a high holy standard.    “</a:t>
            </a:r>
            <a:r>
              <a:rPr lang="en-US" sz="2400" dirty="0" smtClean="0">
                <a:solidFill>
                  <a:schemeClr val="tx2">
                    <a:lumMod val="60000"/>
                    <a:lumOff val="40000"/>
                  </a:schemeClr>
                </a:solidFill>
              </a:rPr>
              <a:t>Be holy in all your conduct” </a:t>
            </a:r>
            <a:r>
              <a:rPr lang="en-US" sz="2400" dirty="0" smtClean="0"/>
              <a:t>/ 1 Peter 1:15</a:t>
            </a:r>
          </a:p>
          <a:p>
            <a:endParaRPr lang="en-US" sz="2400" dirty="0"/>
          </a:p>
          <a:p>
            <a:endParaRPr lang="en-US" sz="2400" dirty="0"/>
          </a:p>
        </p:txBody>
      </p:sp>
    </p:spTree>
    <p:extLst>
      <p:ext uri="{BB962C8B-B14F-4D97-AF65-F5344CB8AC3E}">
        <p14:creationId xmlns:p14="http://schemas.microsoft.com/office/powerpoint/2010/main" val="11782528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24973"/>
          </a:xfrm>
          <a:prstGeom prst="rect">
            <a:avLst/>
          </a:prstGeom>
        </p:spPr>
        <p:txBody>
          <a:bodyPr wrap="square">
            <a:spAutoFit/>
          </a:bodyPr>
          <a:lstStyle/>
          <a:p>
            <a:r>
              <a:rPr lang="en-US" sz="3600" dirty="0" smtClean="0"/>
              <a:t>The Word </a:t>
            </a:r>
            <a:r>
              <a:rPr lang="en-US" sz="3600" dirty="0"/>
              <a:t>is clear </a:t>
            </a:r>
            <a:r>
              <a:rPr lang="en-US" sz="3600" dirty="0" smtClean="0"/>
              <a:t>...</a:t>
            </a:r>
            <a:endParaRPr lang="en-US" sz="2400" dirty="0" smtClean="0">
              <a:solidFill>
                <a:schemeClr val="accent1">
                  <a:lumMod val="75000"/>
                </a:schemeClr>
              </a:solidFill>
            </a:endParaRPr>
          </a:p>
          <a:p>
            <a:r>
              <a:rPr lang="en-US" sz="2400" dirty="0" smtClean="0">
                <a:solidFill>
                  <a:schemeClr val="accent1">
                    <a:lumMod val="75000"/>
                  </a:schemeClr>
                </a:solidFill>
              </a:rPr>
              <a:t>For </a:t>
            </a:r>
            <a:r>
              <a:rPr lang="en-US" sz="2400" dirty="0">
                <a:solidFill>
                  <a:schemeClr val="accent1">
                    <a:lumMod val="75000"/>
                  </a:schemeClr>
                </a:solidFill>
              </a:rPr>
              <a:t>all have sinned, and come short of the glory of God</a:t>
            </a:r>
            <a:r>
              <a:rPr lang="en-US" sz="2400" dirty="0"/>
              <a:t> Romans </a:t>
            </a:r>
            <a:r>
              <a:rPr lang="en-US" sz="2400" dirty="0" smtClean="0"/>
              <a:t>3:23</a:t>
            </a:r>
          </a:p>
          <a:p>
            <a:endParaRPr lang="en-US" sz="2400" dirty="0"/>
          </a:p>
          <a:p>
            <a:r>
              <a:rPr lang="en-US" sz="2400" dirty="0">
                <a:solidFill>
                  <a:srgbClr val="FF0000"/>
                </a:solidFill>
              </a:rPr>
              <a:t>I tell you, no; but unless you repent you will all likewise perish</a:t>
            </a:r>
            <a:r>
              <a:rPr lang="en-US" sz="2400" dirty="0"/>
              <a:t>. Luke 13:3</a:t>
            </a:r>
          </a:p>
          <a:p>
            <a:endParaRPr lang="en-US" sz="2400" dirty="0" smtClean="0"/>
          </a:p>
          <a:p>
            <a:r>
              <a:rPr lang="en-US" sz="2400" dirty="0" smtClean="0"/>
              <a:t>Jesus </a:t>
            </a:r>
            <a:r>
              <a:rPr lang="en-US" sz="2400" dirty="0"/>
              <a:t>answered and said to him, “</a:t>
            </a:r>
            <a:r>
              <a:rPr lang="en-US" sz="2400" dirty="0">
                <a:solidFill>
                  <a:srgbClr val="FF0000"/>
                </a:solidFill>
              </a:rPr>
              <a:t>Most assuredly, I say to you, unless one is born again, he cannot see the kingdom of God.”</a:t>
            </a:r>
            <a:r>
              <a:rPr lang="en-US" sz="2400" dirty="0"/>
              <a:t> John 3:3</a:t>
            </a:r>
          </a:p>
          <a:p>
            <a:endParaRPr lang="en-US" sz="2400" dirty="0" smtClean="0">
              <a:solidFill>
                <a:schemeClr val="tx2"/>
              </a:solidFill>
            </a:endParaRPr>
          </a:p>
          <a:p>
            <a:r>
              <a:rPr lang="en-US" sz="2400" dirty="0" smtClean="0">
                <a:solidFill>
                  <a:schemeClr val="tx2"/>
                </a:solidFill>
              </a:rPr>
              <a:t>Repent</a:t>
            </a:r>
            <a:r>
              <a:rPr lang="en-US" sz="2400" dirty="0">
                <a:solidFill>
                  <a:schemeClr val="tx2"/>
                </a:solidFill>
              </a:rPr>
              <a:t>, and let every one of you be baptized in the name of Jesus Christ for the remission of sins </a:t>
            </a:r>
            <a:r>
              <a:rPr lang="en-US" sz="2400" dirty="0"/>
              <a:t>Acts 2:38</a:t>
            </a:r>
          </a:p>
          <a:p>
            <a:endParaRPr lang="en-US" sz="2400" dirty="0" smtClean="0">
              <a:solidFill>
                <a:schemeClr val="tx2"/>
              </a:solidFill>
            </a:endParaRPr>
          </a:p>
          <a:p>
            <a:r>
              <a:rPr lang="en-US" sz="2400" dirty="0" smtClean="0">
                <a:solidFill>
                  <a:schemeClr val="tx2"/>
                </a:solidFill>
              </a:rPr>
              <a:t>I </a:t>
            </a:r>
            <a:r>
              <a:rPr lang="en-US" sz="2400" dirty="0">
                <a:solidFill>
                  <a:schemeClr val="tx2"/>
                </a:solidFill>
              </a:rPr>
              <a:t>beseech you therefore, brethren, by the mercies of God, that you present your bodies a living sacrifice, holy, acceptable to God, which is your reasonable service </a:t>
            </a:r>
            <a:r>
              <a:rPr lang="en-US" sz="2400" dirty="0"/>
              <a:t>Romans 12:1</a:t>
            </a:r>
          </a:p>
          <a:p>
            <a:endParaRPr lang="en-US" sz="2400" dirty="0" smtClean="0">
              <a:solidFill>
                <a:schemeClr val="tx2"/>
              </a:solidFill>
            </a:endParaRPr>
          </a:p>
          <a:p>
            <a:r>
              <a:rPr lang="en-US" sz="2400" dirty="0" smtClean="0">
                <a:solidFill>
                  <a:schemeClr val="tx2"/>
                </a:solidFill>
              </a:rPr>
              <a:t>Do </a:t>
            </a:r>
            <a:r>
              <a:rPr lang="en-US" sz="2400" dirty="0">
                <a:solidFill>
                  <a:schemeClr val="tx2"/>
                </a:solidFill>
              </a:rPr>
              <a:t>you not know that to whom you present yourselves slaves to obey, you are that one’s slaves whom you obey, whether of sin leading to death, or of obedience leading to righteousness?</a:t>
            </a:r>
            <a:r>
              <a:rPr lang="en-US" sz="2400" dirty="0"/>
              <a:t> Romans 6:16</a:t>
            </a:r>
          </a:p>
        </p:txBody>
      </p:sp>
    </p:spTree>
    <p:extLst>
      <p:ext uri="{BB962C8B-B14F-4D97-AF65-F5344CB8AC3E}">
        <p14:creationId xmlns:p14="http://schemas.microsoft.com/office/powerpoint/2010/main" val="1370842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991600" cy="6586418"/>
          </a:xfrm>
          <a:prstGeom prst="rect">
            <a:avLst/>
          </a:prstGeom>
        </p:spPr>
        <p:txBody>
          <a:bodyPr wrap="square">
            <a:spAutoFit/>
          </a:bodyPr>
          <a:lstStyle/>
          <a:p>
            <a:r>
              <a:rPr lang="en-US" sz="4400" dirty="0" smtClean="0"/>
              <a:t>           *</a:t>
            </a:r>
            <a:r>
              <a:rPr lang="en-US" sz="4400" dirty="0"/>
              <a:t>Important Disclaimer*</a:t>
            </a:r>
          </a:p>
          <a:p>
            <a:endParaRPr lang="en-US" dirty="0"/>
          </a:p>
          <a:p>
            <a:r>
              <a:rPr lang="en-US" sz="4000" dirty="0"/>
              <a:t>We are </a:t>
            </a:r>
            <a:r>
              <a:rPr lang="en-US" sz="4000" dirty="0">
                <a:solidFill>
                  <a:srgbClr val="92D050"/>
                </a:solidFill>
              </a:rPr>
              <a:t>NOT</a:t>
            </a:r>
            <a:r>
              <a:rPr lang="en-US" sz="4000" dirty="0"/>
              <a:t> affiliated with any religious organization and we follow only the Word of God as our full source of spiritual truth to set others free for His glory. Also, we work to support ourselves and to proclaim Christ as we </a:t>
            </a:r>
            <a:r>
              <a:rPr lang="en-US" sz="4000" dirty="0">
                <a:solidFill>
                  <a:srgbClr val="92D050"/>
                </a:solidFill>
              </a:rPr>
              <a:t>refuse</a:t>
            </a:r>
            <a:r>
              <a:rPr lang="en-US" sz="4000" dirty="0"/>
              <a:t> to sell the gospel truth. In this presentation we will point you to His Word only and never man-made </a:t>
            </a:r>
            <a:r>
              <a:rPr lang="en-US" sz="4000" dirty="0" smtClean="0"/>
              <a:t>organizations or ways.  Please go on</a:t>
            </a:r>
            <a:r>
              <a:rPr lang="en-US" sz="4000" dirty="0"/>
              <a:t>………</a:t>
            </a:r>
          </a:p>
        </p:txBody>
      </p:sp>
    </p:spTree>
    <p:extLst>
      <p:ext uri="{BB962C8B-B14F-4D97-AF65-F5344CB8AC3E}">
        <p14:creationId xmlns:p14="http://schemas.microsoft.com/office/powerpoint/2010/main" val="28265755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r>
              <a:rPr lang="en-US" sz="2800" dirty="0" smtClean="0"/>
              <a:t>Jesus said; </a:t>
            </a:r>
            <a:r>
              <a:rPr lang="en-US" sz="2800" dirty="0" smtClean="0">
                <a:solidFill>
                  <a:srgbClr val="FF0000"/>
                </a:solidFill>
              </a:rPr>
              <a:t>And </a:t>
            </a:r>
            <a:r>
              <a:rPr lang="en-US" sz="2800" dirty="0">
                <a:solidFill>
                  <a:srgbClr val="FF0000"/>
                </a:solidFill>
              </a:rPr>
              <a:t>you will be hated by all for My name’s sake. But he who endures to the end will be saved. </a:t>
            </a:r>
            <a:r>
              <a:rPr lang="en-US" sz="2800" dirty="0"/>
              <a:t>Matthew </a:t>
            </a:r>
            <a:r>
              <a:rPr lang="en-US" sz="2800" dirty="0" smtClean="0"/>
              <a:t>10:22       (Who hates you today for your gospel message?)  </a:t>
            </a:r>
            <a:r>
              <a:rPr lang="en-US" sz="2800" dirty="0" smtClean="0">
                <a:solidFill>
                  <a:srgbClr val="FF0000"/>
                </a:solidFill>
              </a:rPr>
              <a:t>Not </a:t>
            </a:r>
            <a:r>
              <a:rPr lang="en-US" sz="2800" dirty="0">
                <a:solidFill>
                  <a:srgbClr val="FF0000"/>
                </a:solidFill>
              </a:rPr>
              <a:t>everyone who says to me, ‘Lord, Lord,’ will enter the kingdom of heaven, but only the </a:t>
            </a:r>
            <a:r>
              <a:rPr lang="en-US" sz="2800" dirty="0" smtClean="0">
                <a:solidFill>
                  <a:srgbClr val="FF0000"/>
                </a:solidFill>
              </a:rPr>
              <a:t>who do the will of my Father </a:t>
            </a:r>
          </a:p>
          <a:p>
            <a:r>
              <a:rPr lang="en-US" sz="2800" dirty="0" smtClean="0">
                <a:solidFill>
                  <a:schemeClr val="bg2">
                    <a:lumMod val="10000"/>
                  </a:schemeClr>
                </a:solidFill>
              </a:rPr>
              <a:t>Matthew 7 (Many religious people will miss salvation.)</a:t>
            </a:r>
          </a:p>
          <a:p>
            <a:r>
              <a:rPr lang="en-US" sz="2800" dirty="0" smtClean="0"/>
              <a:t>                  </a:t>
            </a:r>
            <a:r>
              <a:rPr lang="en-US" sz="2800" dirty="0" smtClean="0">
                <a:solidFill>
                  <a:schemeClr val="tx2">
                    <a:lumMod val="60000"/>
                    <a:lumOff val="40000"/>
                  </a:schemeClr>
                </a:solidFill>
              </a:rPr>
              <a:t>What is The Result of Man’s Error?</a:t>
            </a:r>
          </a:p>
          <a:p>
            <a:r>
              <a:rPr lang="en-US" sz="2800" dirty="0"/>
              <a:t>Many religious places and their unbiblical modern CEO (Chief Executive Officer) pastors teach </a:t>
            </a:r>
            <a:r>
              <a:rPr lang="en-US" sz="2800" dirty="0" smtClean="0"/>
              <a:t>a man centered/seeker friendly unbiblical </a:t>
            </a:r>
            <a:r>
              <a:rPr lang="en-US" sz="2800" dirty="0"/>
              <a:t>gospel that lacks the power of truth to save anyone. These men and systems have left solid biblical doctrine. They follow man's model to soothe itchy </a:t>
            </a:r>
            <a:r>
              <a:rPr lang="en-US" sz="2800" dirty="0" smtClean="0"/>
              <a:t>ears (2 Tim 4:3) </a:t>
            </a:r>
            <a:r>
              <a:rPr lang="en-US" sz="2800" dirty="0"/>
              <a:t>to </a:t>
            </a:r>
            <a:r>
              <a:rPr lang="en-US" sz="2800" dirty="0" smtClean="0"/>
              <a:t>deceive and fill </a:t>
            </a:r>
            <a:r>
              <a:rPr lang="en-US" sz="2800" dirty="0"/>
              <a:t>up their </a:t>
            </a:r>
            <a:r>
              <a:rPr lang="en-US" sz="2800" dirty="0" smtClean="0"/>
              <a:t>pews. It </a:t>
            </a:r>
            <a:r>
              <a:rPr lang="en-US" sz="2800" dirty="0"/>
              <a:t>is </a:t>
            </a:r>
            <a:r>
              <a:rPr lang="en-US" sz="2800" dirty="0" smtClean="0"/>
              <a:t>often a </a:t>
            </a:r>
            <a:r>
              <a:rPr lang="en-US" sz="2800" dirty="0"/>
              <a:t>numbers game to </a:t>
            </a:r>
            <a:r>
              <a:rPr lang="en-US" sz="2800" dirty="0" smtClean="0"/>
              <a:t>them. We assure you it is not a numbers game to a </a:t>
            </a:r>
            <a:r>
              <a:rPr lang="en-US" sz="2800" dirty="0"/>
              <a:t>Holy God. </a:t>
            </a:r>
            <a:r>
              <a:rPr lang="en-US" sz="2800" dirty="0" smtClean="0"/>
              <a:t>This weak gospel is </a:t>
            </a:r>
            <a:r>
              <a:rPr lang="en-US" sz="2800" dirty="0"/>
              <a:t>called </a:t>
            </a:r>
            <a:r>
              <a:rPr lang="en-US" sz="2800" dirty="0" smtClean="0"/>
              <a:t>seeker sensitive/easy believe-ism and </a:t>
            </a:r>
            <a:r>
              <a:rPr lang="en-US" sz="2800" dirty="0"/>
              <a:t>it is not in line with God's holy Word. </a:t>
            </a:r>
            <a:r>
              <a:rPr lang="en-US" sz="2800" dirty="0" smtClean="0"/>
              <a:t> </a:t>
            </a:r>
            <a:endParaRPr lang="en-US" sz="2800" dirty="0"/>
          </a:p>
        </p:txBody>
      </p:sp>
    </p:spTree>
    <p:extLst>
      <p:ext uri="{BB962C8B-B14F-4D97-AF65-F5344CB8AC3E}">
        <p14:creationId xmlns:p14="http://schemas.microsoft.com/office/powerpoint/2010/main" val="7836793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555641"/>
          </a:xfrm>
          <a:prstGeom prst="rect">
            <a:avLst/>
          </a:prstGeom>
        </p:spPr>
        <p:txBody>
          <a:bodyPr wrap="square">
            <a:spAutoFit/>
          </a:bodyPr>
          <a:lstStyle/>
          <a:p>
            <a:r>
              <a:rPr lang="en-US" sz="2800" dirty="0" smtClean="0">
                <a:solidFill>
                  <a:schemeClr val="accent1"/>
                </a:solidFill>
              </a:rPr>
              <a:t>             What gospel does </a:t>
            </a:r>
            <a:r>
              <a:rPr lang="en-US" sz="2800" dirty="0">
                <a:solidFill>
                  <a:schemeClr val="accent1"/>
                </a:solidFill>
              </a:rPr>
              <a:t>your modern pastor preach? </a:t>
            </a:r>
            <a:endParaRPr lang="en-US" sz="2800" dirty="0" smtClean="0">
              <a:solidFill>
                <a:schemeClr val="accent1"/>
              </a:solidFill>
            </a:endParaRPr>
          </a:p>
          <a:p>
            <a:r>
              <a:rPr lang="en-US" sz="2800" dirty="0" smtClean="0"/>
              <a:t>An </a:t>
            </a:r>
            <a:r>
              <a:rPr lang="en-US" sz="2800" dirty="0"/>
              <a:t>easy believe-ism gospel or a true biblical gospel that challenges, calls out sinners and can save souls for His glory? Is he teaching you in the true ways of God's Word leading to holiness or just man's </a:t>
            </a:r>
            <a:r>
              <a:rPr lang="en-US" sz="2800" dirty="0" smtClean="0"/>
              <a:t>traditions that leave you idle &amp; carnal? </a:t>
            </a:r>
            <a:endParaRPr lang="en-US" sz="2800" dirty="0"/>
          </a:p>
          <a:p>
            <a:r>
              <a:rPr lang="en-US" sz="2800" dirty="0"/>
              <a:t>Based on this information ask </a:t>
            </a:r>
            <a:r>
              <a:rPr lang="en-US" sz="2800" dirty="0" smtClean="0"/>
              <a:t>yourself; </a:t>
            </a:r>
            <a:r>
              <a:rPr lang="en-US" sz="2800" dirty="0"/>
              <a:t>have I truly been born into </a:t>
            </a:r>
            <a:r>
              <a:rPr lang="en-US" sz="2800" dirty="0" smtClean="0"/>
              <a:t>God’s </a:t>
            </a:r>
            <a:r>
              <a:rPr lang="en-US" sz="2800" dirty="0"/>
              <a:t>family (seeking all holiness and obedience as fruit) or are you just a un-regenerated religious person as we were for so many years; before God’s Word and Truth set us free?</a:t>
            </a:r>
          </a:p>
          <a:p>
            <a:r>
              <a:rPr lang="en-US" sz="2800" dirty="0" smtClean="0"/>
              <a:t>Fact</a:t>
            </a:r>
            <a:r>
              <a:rPr lang="en-US" sz="2800" dirty="0"/>
              <a:t>: M</a:t>
            </a:r>
            <a:r>
              <a:rPr lang="en-US" sz="2800" dirty="0" smtClean="0"/>
              <a:t>an’s religion won’t </a:t>
            </a:r>
            <a:r>
              <a:rPr lang="en-US" sz="2800" dirty="0"/>
              <a:t>save your soul from </a:t>
            </a:r>
            <a:r>
              <a:rPr lang="en-US" sz="2800" dirty="0" smtClean="0"/>
              <a:t>God’s </a:t>
            </a:r>
            <a:r>
              <a:rPr lang="en-US" sz="2800" dirty="0"/>
              <a:t>wrath to come. </a:t>
            </a:r>
            <a:r>
              <a:rPr lang="en-US" sz="2800" dirty="0" smtClean="0"/>
              <a:t>               </a:t>
            </a:r>
          </a:p>
          <a:p>
            <a:r>
              <a:rPr lang="en-US" sz="2800" dirty="0" smtClean="0">
                <a:solidFill>
                  <a:schemeClr val="tx2">
                    <a:lumMod val="60000"/>
                    <a:lumOff val="40000"/>
                  </a:schemeClr>
                </a:solidFill>
              </a:rPr>
              <a:t>For </a:t>
            </a:r>
            <a:r>
              <a:rPr lang="en-US" sz="2800" dirty="0">
                <a:solidFill>
                  <a:schemeClr val="tx2">
                    <a:lumMod val="60000"/>
                    <a:lumOff val="40000"/>
                  </a:schemeClr>
                </a:solidFill>
              </a:rPr>
              <a:t>the time will come when they will not endure sound doctrine, but according to their own desires, because they have itching </a:t>
            </a:r>
            <a:r>
              <a:rPr lang="en-US" sz="2800" b="1" dirty="0">
                <a:solidFill>
                  <a:schemeClr val="tx2">
                    <a:lumMod val="60000"/>
                    <a:lumOff val="40000"/>
                  </a:schemeClr>
                </a:solidFill>
              </a:rPr>
              <a:t>ears</a:t>
            </a:r>
            <a:r>
              <a:rPr lang="en-US" sz="2800" dirty="0">
                <a:solidFill>
                  <a:schemeClr val="tx2">
                    <a:lumMod val="60000"/>
                    <a:lumOff val="40000"/>
                  </a:schemeClr>
                </a:solidFill>
              </a:rPr>
              <a:t>, they will heap up for themselves teachers</a:t>
            </a:r>
            <a:r>
              <a:rPr lang="en-US" sz="2800" dirty="0" smtClean="0"/>
              <a:t>;</a:t>
            </a:r>
          </a:p>
          <a:p>
            <a:r>
              <a:rPr lang="en-US" sz="2800" dirty="0" smtClean="0"/>
              <a:t>2 Timothy 4:3</a:t>
            </a:r>
            <a:endParaRPr lang="en-US" sz="2800" dirty="0"/>
          </a:p>
        </p:txBody>
      </p:sp>
    </p:spTree>
    <p:extLst>
      <p:ext uri="{BB962C8B-B14F-4D97-AF65-F5344CB8AC3E}">
        <p14:creationId xmlns:p14="http://schemas.microsoft.com/office/powerpoint/2010/main" val="34674526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76200"/>
            <a:ext cx="8763000" cy="6186309"/>
          </a:xfrm>
          <a:prstGeom prst="rect">
            <a:avLst/>
          </a:prstGeom>
        </p:spPr>
        <p:txBody>
          <a:bodyPr wrap="square">
            <a:spAutoFit/>
          </a:bodyPr>
          <a:lstStyle/>
          <a:p>
            <a:r>
              <a:rPr lang="en-US" sz="3600" dirty="0" smtClean="0"/>
              <a:t>                           </a:t>
            </a:r>
            <a:r>
              <a:rPr lang="en-US" sz="3600" dirty="0" smtClean="0">
                <a:solidFill>
                  <a:srgbClr val="FF0000"/>
                </a:solidFill>
              </a:rPr>
              <a:t>Got Fruit?</a:t>
            </a:r>
          </a:p>
          <a:p>
            <a:r>
              <a:rPr lang="en-US" sz="2400" dirty="0" smtClean="0"/>
              <a:t>What </a:t>
            </a:r>
            <a:r>
              <a:rPr lang="en-US" sz="2400" dirty="0"/>
              <a:t>is your godly fruit as a person who attends a modern religious place? Do your </a:t>
            </a:r>
            <a:r>
              <a:rPr lang="en-US" sz="2400" dirty="0" smtClean="0"/>
              <a:t>daily habits</a:t>
            </a:r>
            <a:r>
              <a:rPr lang="en-US" sz="2400" dirty="0"/>
              <a:t>, words, actions, desires, interests and </a:t>
            </a:r>
            <a:r>
              <a:rPr lang="en-US" sz="2400" dirty="0" err="1" smtClean="0"/>
              <a:t>coversations</a:t>
            </a:r>
            <a:r>
              <a:rPr lang="en-US" sz="2400" dirty="0" smtClean="0"/>
              <a:t> really honor Christ and pass </a:t>
            </a:r>
            <a:r>
              <a:rPr lang="en-US" sz="2400" dirty="0"/>
              <a:t>the Philippians </a:t>
            </a:r>
            <a:r>
              <a:rPr lang="en-US" sz="2400" dirty="0" smtClean="0"/>
              <a:t>4:8 test:</a:t>
            </a:r>
          </a:p>
          <a:p>
            <a:r>
              <a:rPr lang="en-US" sz="2400" dirty="0">
                <a:solidFill>
                  <a:schemeClr val="accent1"/>
                </a:solidFill>
              </a:rPr>
              <a:t>Finally, brethren, whatever things are true, whatever things are noble, whatever things are just, whatever things are pure, whatever things are lovely, whatever things are of good report, if there is any virtue and if there is anything praiseworthy—meditate on these </a:t>
            </a:r>
            <a:r>
              <a:rPr lang="en-US" sz="2400" dirty="0" smtClean="0">
                <a:solidFill>
                  <a:schemeClr val="accent1"/>
                </a:solidFill>
              </a:rPr>
              <a:t>things</a:t>
            </a:r>
            <a:endParaRPr lang="en-US" sz="2400" dirty="0">
              <a:solidFill>
                <a:schemeClr val="accent1"/>
              </a:solidFill>
            </a:endParaRPr>
          </a:p>
          <a:p>
            <a:r>
              <a:rPr lang="en-US" sz="2400" dirty="0" smtClean="0"/>
              <a:t>Or 1 </a:t>
            </a:r>
            <a:r>
              <a:rPr lang="en-US" sz="2400" dirty="0"/>
              <a:t>Peter 1:15 </a:t>
            </a:r>
          </a:p>
          <a:p>
            <a:r>
              <a:rPr lang="en-US" sz="2400" dirty="0">
                <a:solidFill>
                  <a:schemeClr val="accent1"/>
                </a:solidFill>
              </a:rPr>
              <a:t>as He who called you is holy, you also be holy in all your conduct</a:t>
            </a:r>
            <a:r>
              <a:rPr lang="en-US" sz="2400" dirty="0"/>
              <a:t> </a:t>
            </a:r>
            <a:endParaRPr lang="en-US" sz="2400" dirty="0" smtClean="0"/>
          </a:p>
          <a:p>
            <a:r>
              <a:rPr lang="en-US" sz="2400" dirty="0" smtClean="0"/>
              <a:t>The fruit of Christ’s true people is holy obedience not worldliness </a:t>
            </a:r>
          </a:p>
          <a:p>
            <a:r>
              <a:rPr lang="en-US" sz="2400" dirty="0" smtClean="0"/>
              <a:t>(1 John 2:15)</a:t>
            </a:r>
            <a:endParaRPr lang="en-US" sz="2400" dirty="0"/>
          </a:p>
          <a:p>
            <a:r>
              <a:rPr lang="en-US" sz="2400" dirty="0" smtClean="0"/>
              <a:t>Are </a:t>
            </a:r>
            <a:r>
              <a:rPr lang="en-US" sz="2400" dirty="0"/>
              <a:t>you holy (set apart) and being taught to grow for God's glory in His ways as taught in the bible? Or has </a:t>
            </a:r>
            <a:r>
              <a:rPr lang="en-US" sz="2400" dirty="0" smtClean="0"/>
              <a:t>your religion and this </a:t>
            </a:r>
            <a:r>
              <a:rPr lang="en-US" sz="2400" dirty="0"/>
              <a:t>culture formed what you're </a:t>
            </a:r>
            <a:r>
              <a:rPr lang="en-US" sz="2400" dirty="0" smtClean="0"/>
              <a:t>practicing today in your fallen flesh? </a:t>
            </a:r>
            <a:r>
              <a:rPr lang="en-US" sz="2400" dirty="0"/>
              <a:t> </a:t>
            </a:r>
          </a:p>
        </p:txBody>
      </p:sp>
    </p:spTree>
    <p:extLst>
      <p:ext uri="{BB962C8B-B14F-4D97-AF65-F5344CB8AC3E}">
        <p14:creationId xmlns:p14="http://schemas.microsoft.com/office/powerpoint/2010/main" val="3744639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r>
              <a:rPr lang="en-US" sz="3200" dirty="0" smtClean="0"/>
              <a:t>Is </a:t>
            </a:r>
            <a:r>
              <a:rPr lang="en-US" sz="3200" dirty="0"/>
              <a:t>your religious body teaching you this and lovingly calling you out to a greater obedience Christ? Or are they just happy you show </a:t>
            </a:r>
            <a:r>
              <a:rPr lang="en-US" sz="3200" dirty="0" smtClean="0"/>
              <a:t>up? If </a:t>
            </a:r>
            <a:r>
              <a:rPr lang="en-US" sz="3200" dirty="0"/>
              <a:t>they are NOT teaching you to be set apart and holding you to obey and grow in God's Word; </a:t>
            </a:r>
            <a:r>
              <a:rPr lang="en-US" sz="3200" dirty="0">
                <a:solidFill>
                  <a:srgbClr val="FF0000"/>
                </a:solidFill>
              </a:rPr>
              <a:t>are they a true New Testament </a:t>
            </a:r>
            <a:r>
              <a:rPr lang="en-US" sz="3200" dirty="0" smtClean="0">
                <a:solidFill>
                  <a:srgbClr val="FF0000"/>
                </a:solidFill>
              </a:rPr>
              <a:t>church? </a:t>
            </a:r>
            <a:r>
              <a:rPr lang="en-US" sz="3200" dirty="0" smtClean="0"/>
              <a:t>(See Ephesians 4) </a:t>
            </a:r>
          </a:p>
          <a:p>
            <a:endParaRPr lang="en-US" sz="3200" dirty="0"/>
          </a:p>
          <a:p>
            <a:r>
              <a:rPr lang="en-US" sz="3200" dirty="0" smtClean="0"/>
              <a:t>The purpose of the church is to train up holy saints not entertain people with programs, emotional music and events.</a:t>
            </a:r>
          </a:p>
          <a:p>
            <a:endParaRPr lang="en-US" sz="3200" dirty="0"/>
          </a:p>
          <a:p>
            <a:r>
              <a:rPr lang="en-US" sz="3200" dirty="0" smtClean="0">
                <a:solidFill>
                  <a:schemeClr val="accent1"/>
                </a:solidFill>
              </a:rPr>
              <a:t>“Pursue </a:t>
            </a:r>
            <a:r>
              <a:rPr lang="en-US" sz="3200" dirty="0">
                <a:solidFill>
                  <a:schemeClr val="accent1"/>
                </a:solidFill>
              </a:rPr>
              <a:t>peace with all </a:t>
            </a:r>
            <a:r>
              <a:rPr lang="en-US" sz="3200" i="1" dirty="0">
                <a:solidFill>
                  <a:schemeClr val="accent1"/>
                </a:solidFill>
              </a:rPr>
              <a:t>people,</a:t>
            </a:r>
            <a:r>
              <a:rPr lang="en-US" sz="3200" dirty="0">
                <a:solidFill>
                  <a:schemeClr val="accent1"/>
                </a:solidFill>
              </a:rPr>
              <a:t> and holiness, without which no one will see the </a:t>
            </a:r>
            <a:r>
              <a:rPr lang="en-US" sz="3200" dirty="0" smtClean="0">
                <a:solidFill>
                  <a:schemeClr val="accent1"/>
                </a:solidFill>
              </a:rPr>
              <a:t>Lord”  </a:t>
            </a:r>
            <a:r>
              <a:rPr lang="en-US" sz="3200" dirty="0"/>
              <a:t>/ Hebrews 12:14</a:t>
            </a:r>
          </a:p>
          <a:p>
            <a:r>
              <a:rPr lang="en-US" sz="3200" dirty="0"/>
              <a:t> </a:t>
            </a:r>
          </a:p>
        </p:txBody>
      </p:sp>
    </p:spTree>
    <p:extLst>
      <p:ext uri="{BB962C8B-B14F-4D97-AF65-F5344CB8AC3E}">
        <p14:creationId xmlns:p14="http://schemas.microsoft.com/office/powerpoint/2010/main" val="11481535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8463855"/>
          </a:xfrm>
          <a:prstGeom prst="rect">
            <a:avLst/>
          </a:prstGeom>
        </p:spPr>
        <p:txBody>
          <a:bodyPr wrap="square">
            <a:spAutoFit/>
          </a:bodyPr>
          <a:lstStyle/>
          <a:p>
            <a:r>
              <a:rPr lang="en-US" dirty="0" smtClean="0"/>
              <a:t>                                        </a:t>
            </a:r>
            <a:r>
              <a:rPr lang="en-US" sz="3200" dirty="0" smtClean="0"/>
              <a:t>Why Are We Doing This?</a:t>
            </a:r>
          </a:p>
          <a:p>
            <a:endParaRPr lang="en-US" dirty="0"/>
          </a:p>
          <a:p>
            <a:r>
              <a:rPr lang="en-US" sz="2800" dirty="0" smtClean="0"/>
              <a:t>Some may ask why are we preaching against what so many are practicing today in denominational America?  </a:t>
            </a:r>
          </a:p>
          <a:p>
            <a:r>
              <a:rPr lang="en-US" sz="2800" dirty="0" smtClean="0"/>
              <a:t>We have only the most pure motive:</a:t>
            </a:r>
            <a:endParaRPr lang="en-US" sz="2800" dirty="0"/>
          </a:p>
          <a:p>
            <a:endParaRPr lang="en-US" sz="2800" dirty="0" smtClean="0">
              <a:solidFill>
                <a:srgbClr val="FF0000"/>
              </a:solidFill>
            </a:endParaRPr>
          </a:p>
          <a:p>
            <a:r>
              <a:rPr lang="en-US" sz="2800" dirty="0" smtClean="0">
                <a:solidFill>
                  <a:srgbClr val="FF0000"/>
                </a:solidFill>
              </a:rPr>
              <a:t>"TO </a:t>
            </a:r>
            <a:r>
              <a:rPr lang="en-US" sz="2800" dirty="0">
                <a:solidFill>
                  <a:srgbClr val="FF0000"/>
                </a:solidFill>
              </a:rPr>
              <a:t>SEE CHRIST'S </a:t>
            </a:r>
            <a:r>
              <a:rPr lang="en-US" sz="2800" dirty="0" smtClean="0">
                <a:solidFill>
                  <a:srgbClr val="FF0000"/>
                </a:solidFill>
              </a:rPr>
              <a:t>GOSPEL PROCLAIMED AND HIS TRUE </a:t>
            </a:r>
            <a:r>
              <a:rPr lang="en-US" sz="2800" dirty="0">
                <a:solidFill>
                  <a:srgbClr val="FF0000"/>
                </a:solidFill>
              </a:rPr>
              <a:t>BIBLICAL NEW TESTAMENT CHURCH BODY RISE UP FOR GOD'S GLORY AND </a:t>
            </a:r>
            <a:r>
              <a:rPr lang="en-US" sz="2800" dirty="0" smtClean="0">
                <a:solidFill>
                  <a:srgbClr val="FF0000"/>
                </a:solidFill>
              </a:rPr>
              <a:t>TO SEE </a:t>
            </a:r>
            <a:r>
              <a:rPr lang="en-US" sz="2800" dirty="0">
                <a:solidFill>
                  <a:srgbClr val="FF0000"/>
                </a:solidFill>
              </a:rPr>
              <a:t>PEOPLE </a:t>
            </a:r>
            <a:r>
              <a:rPr lang="en-US" sz="2800" dirty="0" smtClean="0">
                <a:solidFill>
                  <a:srgbClr val="FF0000"/>
                </a:solidFill>
              </a:rPr>
              <a:t>REPENT AND BE SET </a:t>
            </a:r>
            <a:r>
              <a:rPr lang="en-US" sz="2800" dirty="0">
                <a:solidFill>
                  <a:srgbClr val="FF0000"/>
                </a:solidFill>
              </a:rPr>
              <a:t>FREE FROM MAN'S FALSE TRADITIONS OF RELIGION INTO A NEW LIFE IN HIM</a:t>
            </a:r>
            <a:r>
              <a:rPr lang="en-US" sz="2800" dirty="0" smtClean="0">
                <a:solidFill>
                  <a:srgbClr val="FF0000"/>
                </a:solidFill>
              </a:rPr>
              <a:t>!“</a:t>
            </a:r>
            <a:endParaRPr lang="en-US" sz="2800" dirty="0"/>
          </a:p>
          <a:p>
            <a:r>
              <a:rPr lang="en-US" sz="2800" dirty="0" smtClean="0"/>
              <a:t>We are asking you to test everything . Will you test what you’re practicing? God’s Word says we all should do this.</a:t>
            </a:r>
            <a:r>
              <a:rPr lang="en-US" sz="2800" dirty="0"/>
              <a:t> </a:t>
            </a:r>
          </a:p>
          <a:p>
            <a:r>
              <a:rPr lang="en-US" sz="2800" dirty="0">
                <a:solidFill>
                  <a:schemeClr val="accent1">
                    <a:lumMod val="75000"/>
                  </a:schemeClr>
                </a:solidFill>
              </a:rPr>
              <a:t>Do not quench the Spirit. Do not despise prophecies. Test all things; hold fast what is good. Abstain from every form of evil</a:t>
            </a:r>
            <a:r>
              <a:rPr lang="en-US" sz="2800" dirty="0"/>
              <a:t>. 1 Thessalonians </a:t>
            </a:r>
            <a:r>
              <a:rPr lang="en-US" sz="2800" dirty="0" smtClean="0"/>
              <a:t>5:21</a:t>
            </a:r>
          </a:p>
          <a:p>
            <a:endParaRPr lang="en-US" sz="2800" dirty="0"/>
          </a:p>
          <a:p>
            <a:endParaRPr lang="en-US" sz="2800" dirty="0"/>
          </a:p>
          <a:p>
            <a:r>
              <a:rPr lang="en-US" sz="2800" dirty="0"/>
              <a:t> </a:t>
            </a:r>
          </a:p>
          <a:p>
            <a:endParaRPr lang="en-US" dirty="0"/>
          </a:p>
        </p:txBody>
      </p:sp>
    </p:spTree>
    <p:extLst>
      <p:ext uri="{BB962C8B-B14F-4D97-AF65-F5344CB8AC3E}">
        <p14:creationId xmlns:p14="http://schemas.microsoft.com/office/powerpoint/2010/main" val="27509246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417415"/>
          </a:xfrm>
          <a:prstGeom prst="rect">
            <a:avLst/>
          </a:prstGeom>
        </p:spPr>
        <p:txBody>
          <a:bodyPr wrap="square">
            <a:spAutoFit/>
          </a:bodyPr>
          <a:lstStyle/>
          <a:p>
            <a:r>
              <a:rPr lang="en-US" sz="2800" dirty="0" smtClean="0"/>
              <a:t>Do you know that God </a:t>
            </a:r>
            <a:r>
              <a:rPr lang="en-US" sz="2800" dirty="0"/>
              <a:t>has always called His true people to come out of false worship and </a:t>
            </a:r>
            <a:r>
              <a:rPr lang="en-US" sz="2800" dirty="0" smtClean="0"/>
              <a:t>unbiblical </a:t>
            </a:r>
            <a:r>
              <a:rPr lang="en-US" sz="2800" dirty="0"/>
              <a:t>ways.</a:t>
            </a:r>
          </a:p>
          <a:p>
            <a:endParaRPr lang="en-US" sz="2800" dirty="0"/>
          </a:p>
          <a:p>
            <a:r>
              <a:rPr lang="en-US" sz="2800" dirty="0">
                <a:solidFill>
                  <a:schemeClr val="accent1">
                    <a:lumMod val="75000"/>
                  </a:schemeClr>
                </a:solidFill>
              </a:rPr>
              <a:t>Therefore “</a:t>
            </a:r>
            <a:r>
              <a:rPr lang="en-US" sz="2800" b="1" dirty="0">
                <a:solidFill>
                  <a:schemeClr val="accent1">
                    <a:lumMod val="75000"/>
                  </a:schemeClr>
                </a:solidFill>
              </a:rPr>
              <a:t>Come</a:t>
            </a:r>
            <a:r>
              <a:rPr lang="en-US" sz="2800" dirty="0">
                <a:solidFill>
                  <a:schemeClr val="accent1">
                    <a:lumMod val="75000"/>
                  </a:schemeClr>
                </a:solidFill>
              </a:rPr>
              <a:t> </a:t>
            </a:r>
            <a:r>
              <a:rPr lang="en-US" sz="2800" b="1" dirty="0">
                <a:solidFill>
                  <a:schemeClr val="accent1">
                    <a:lumMod val="75000"/>
                  </a:schemeClr>
                </a:solidFill>
              </a:rPr>
              <a:t>out</a:t>
            </a:r>
            <a:r>
              <a:rPr lang="en-US" sz="2800" dirty="0">
                <a:solidFill>
                  <a:schemeClr val="accent1">
                    <a:lumMod val="75000"/>
                  </a:schemeClr>
                </a:solidFill>
              </a:rPr>
              <a:t> </a:t>
            </a:r>
            <a:r>
              <a:rPr lang="en-US" sz="2800" b="1" dirty="0">
                <a:solidFill>
                  <a:schemeClr val="accent1">
                    <a:lumMod val="75000"/>
                  </a:schemeClr>
                </a:solidFill>
              </a:rPr>
              <a:t>from</a:t>
            </a:r>
            <a:r>
              <a:rPr lang="en-US" sz="2800" dirty="0">
                <a:solidFill>
                  <a:schemeClr val="accent1">
                    <a:lumMod val="75000"/>
                  </a:schemeClr>
                </a:solidFill>
              </a:rPr>
              <a:t> </a:t>
            </a:r>
            <a:r>
              <a:rPr lang="en-US" sz="2800" b="1" dirty="0">
                <a:solidFill>
                  <a:schemeClr val="accent1">
                    <a:lumMod val="75000"/>
                  </a:schemeClr>
                </a:solidFill>
              </a:rPr>
              <a:t>among</a:t>
            </a:r>
            <a:r>
              <a:rPr lang="en-US" sz="2800" dirty="0">
                <a:solidFill>
                  <a:schemeClr val="accent1">
                    <a:lumMod val="75000"/>
                  </a:schemeClr>
                </a:solidFill>
              </a:rPr>
              <a:t> </a:t>
            </a:r>
            <a:r>
              <a:rPr lang="en-US" sz="2800" b="1" dirty="0">
                <a:solidFill>
                  <a:schemeClr val="accent1">
                    <a:lumMod val="75000"/>
                  </a:schemeClr>
                </a:solidFill>
              </a:rPr>
              <a:t>them</a:t>
            </a:r>
            <a:r>
              <a:rPr lang="en-US" sz="2800" dirty="0">
                <a:solidFill>
                  <a:schemeClr val="accent1">
                    <a:lumMod val="75000"/>
                  </a:schemeClr>
                </a:solidFill>
              </a:rPr>
              <a:t> And be separate, says the Lord. Do not touch what is unclean, And I will receive you.” </a:t>
            </a:r>
            <a:r>
              <a:rPr lang="en-US" sz="2800" dirty="0"/>
              <a:t>2 </a:t>
            </a:r>
            <a:r>
              <a:rPr lang="en-US" sz="2800" dirty="0" smtClean="0"/>
              <a:t>Corinthians 6:17</a:t>
            </a:r>
            <a:endParaRPr lang="en-US" sz="2800" dirty="0">
              <a:solidFill>
                <a:schemeClr val="accent1"/>
              </a:solidFill>
            </a:endParaRPr>
          </a:p>
          <a:p>
            <a:endParaRPr lang="en-US" sz="2800" dirty="0" smtClean="0">
              <a:solidFill>
                <a:schemeClr val="bg2">
                  <a:lumMod val="10000"/>
                </a:schemeClr>
              </a:solidFill>
            </a:endParaRPr>
          </a:p>
          <a:p>
            <a:r>
              <a:rPr lang="en-US" sz="2800" dirty="0" smtClean="0">
                <a:solidFill>
                  <a:schemeClr val="bg2">
                    <a:lumMod val="10000"/>
                  </a:schemeClr>
                </a:solidFill>
              </a:rPr>
              <a:t>Will </a:t>
            </a:r>
            <a:r>
              <a:rPr lang="en-US" sz="2800" dirty="0">
                <a:solidFill>
                  <a:schemeClr val="bg2">
                    <a:lumMod val="10000"/>
                  </a:schemeClr>
                </a:solidFill>
              </a:rPr>
              <a:t>you come out of man made religion or follow your own way</a:t>
            </a:r>
            <a:r>
              <a:rPr lang="en-US" sz="2800" dirty="0" smtClean="0">
                <a:solidFill>
                  <a:schemeClr val="bg2">
                    <a:lumMod val="10000"/>
                  </a:schemeClr>
                </a:solidFill>
              </a:rPr>
              <a:t>?  </a:t>
            </a:r>
            <a:r>
              <a:rPr lang="en-US" sz="2800" dirty="0" smtClean="0">
                <a:solidFill>
                  <a:schemeClr val="tx2">
                    <a:lumMod val="60000"/>
                    <a:lumOff val="40000"/>
                  </a:schemeClr>
                </a:solidFill>
              </a:rPr>
              <a:t>Therefore </a:t>
            </a:r>
            <a:r>
              <a:rPr lang="en-US" sz="2800" dirty="0">
                <a:solidFill>
                  <a:schemeClr val="tx2">
                    <a:lumMod val="60000"/>
                    <a:lumOff val="40000"/>
                  </a:schemeClr>
                </a:solidFill>
              </a:rPr>
              <a:t>all Your precepts concerning all </a:t>
            </a:r>
            <a:r>
              <a:rPr lang="en-US" sz="2800" dirty="0" smtClean="0">
                <a:solidFill>
                  <a:schemeClr val="tx2">
                    <a:lumMod val="60000"/>
                    <a:lumOff val="40000"/>
                  </a:schemeClr>
                </a:solidFill>
              </a:rPr>
              <a:t>things I </a:t>
            </a:r>
            <a:r>
              <a:rPr lang="en-US" sz="2800" dirty="0">
                <a:solidFill>
                  <a:schemeClr val="tx2">
                    <a:lumMod val="60000"/>
                    <a:lumOff val="40000"/>
                  </a:schemeClr>
                </a:solidFill>
              </a:rPr>
              <a:t>consider to be </a:t>
            </a:r>
            <a:r>
              <a:rPr lang="en-US" sz="2800" dirty="0" smtClean="0">
                <a:solidFill>
                  <a:schemeClr val="tx2">
                    <a:lumMod val="60000"/>
                    <a:lumOff val="40000"/>
                  </a:schemeClr>
                </a:solidFill>
              </a:rPr>
              <a:t>right; I </a:t>
            </a:r>
            <a:r>
              <a:rPr lang="en-US" sz="2800" dirty="0">
                <a:solidFill>
                  <a:schemeClr val="tx2">
                    <a:lumMod val="60000"/>
                    <a:lumOff val="40000"/>
                  </a:schemeClr>
                </a:solidFill>
              </a:rPr>
              <a:t>hate every false way</a:t>
            </a:r>
            <a:r>
              <a:rPr lang="en-US" sz="2800" dirty="0" smtClean="0">
                <a:solidFill>
                  <a:schemeClr val="tx2">
                    <a:lumMod val="60000"/>
                    <a:lumOff val="40000"/>
                  </a:schemeClr>
                </a:solidFill>
              </a:rPr>
              <a:t>. </a:t>
            </a:r>
            <a:r>
              <a:rPr lang="en-US" sz="2800" dirty="0" smtClean="0"/>
              <a:t>Psalm 119:128</a:t>
            </a:r>
          </a:p>
          <a:p>
            <a:r>
              <a:rPr lang="en-US" sz="2800" dirty="0" smtClean="0">
                <a:solidFill>
                  <a:schemeClr val="accent1"/>
                </a:solidFill>
              </a:rPr>
              <a:t>(Many are following denomination religion but is it God honoring?)</a:t>
            </a:r>
          </a:p>
          <a:p>
            <a:r>
              <a:rPr lang="en-US" sz="2800" dirty="0">
                <a:solidFill>
                  <a:srgbClr val="FF0000"/>
                </a:solidFill>
              </a:rPr>
              <a:t>For what is highly esteemed among men is an abomination in the sight of </a:t>
            </a:r>
            <a:r>
              <a:rPr lang="en-US" sz="2800" dirty="0" smtClean="0">
                <a:solidFill>
                  <a:srgbClr val="FF0000"/>
                </a:solidFill>
              </a:rPr>
              <a:t>God</a:t>
            </a:r>
            <a:r>
              <a:rPr lang="en-US" sz="2800" dirty="0" smtClean="0"/>
              <a:t> Luke 16:15</a:t>
            </a:r>
            <a:endParaRPr lang="en-US" sz="2800" dirty="0" smtClean="0">
              <a:solidFill>
                <a:schemeClr val="accent1"/>
              </a:solidFill>
            </a:endParaRPr>
          </a:p>
          <a:p>
            <a:r>
              <a:rPr lang="en-US" sz="2800" dirty="0" smtClean="0">
                <a:solidFill>
                  <a:schemeClr val="accent1"/>
                </a:solidFill>
              </a:rPr>
              <a:t>There </a:t>
            </a:r>
            <a:r>
              <a:rPr lang="en-US" sz="2800" dirty="0">
                <a:solidFill>
                  <a:schemeClr val="accent1"/>
                </a:solidFill>
              </a:rPr>
              <a:t>is a way that seems right to a man, But its end is the way of death </a:t>
            </a:r>
            <a:r>
              <a:rPr lang="en-US" sz="2800" dirty="0"/>
              <a:t>Proverbs 14:12</a:t>
            </a:r>
          </a:p>
          <a:p>
            <a:r>
              <a:rPr lang="en-US" sz="2800" dirty="0"/>
              <a:t> </a:t>
            </a:r>
          </a:p>
        </p:txBody>
      </p:sp>
    </p:spTree>
    <p:extLst>
      <p:ext uri="{BB962C8B-B14F-4D97-AF65-F5344CB8AC3E}">
        <p14:creationId xmlns:p14="http://schemas.microsoft.com/office/powerpoint/2010/main" val="11819915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64" y="0"/>
            <a:ext cx="8991600" cy="6832640"/>
          </a:xfrm>
          <a:prstGeom prst="rect">
            <a:avLst/>
          </a:prstGeom>
        </p:spPr>
        <p:txBody>
          <a:bodyPr wrap="square">
            <a:spAutoFit/>
          </a:bodyPr>
          <a:lstStyle/>
          <a:p>
            <a:r>
              <a:rPr lang="en-US" dirty="0" smtClean="0"/>
              <a:t>                 </a:t>
            </a:r>
          </a:p>
          <a:p>
            <a:r>
              <a:rPr lang="en-US" sz="2800" dirty="0" smtClean="0"/>
              <a:t>                  </a:t>
            </a:r>
            <a:r>
              <a:rPr lang="en-US" sz="2800" dirty="0" smtClean="0">
                <a:solidFill>
                  <a:srgbClr val="FF0000"/>
                </a:solidFill>
              </a:rPr>
              <a:t>Worship in Special Religious Buildings</a:t>
            </a:r>
            <a:endParaRPr lang="en-US" dirty="0">
              <a:solidFill>
                <a:srgbClr val="FF0000"/>
              </a:solidFill>
            </a:endParaRPr>
          </a:p>
          <a:p>
            <a:r>
              <a:rPr lang="en-US" sz="2800" dirty="0" smtClean="0"/>
              <a:t>Do </a:t>
            </a:r>
            <a:r>
              <a:rPr lang="en-US" sz="2800" dirty="0"/>
              <a:t>you know the early New Testament church met and thrived in their homes </a:t>
            </a:r>
            <a:r>
              <a:rPr lang="en-US" sz="2800" dirty="0" smtClean="0"/>
              <a:t>(or </a:t>
            </a:r>
            <a:r>
              <a:rPr lang="en-US" sz="2800" dirty="0"/>
              <a:t>anywhere </a:t>
            </a:r>
            <a:r>
              <a:rPr lang="en-US" sz="2800" dirty="0" smtClean="0"/>
              <a:t>they could) and </a:t>
            </a:r>
            <a:r>
              <a:rPr lang="en-US" sz="2800" dirty="0"/>
              <a:t>did not erect </a:t>
            </a:r>
            <a:r>
              <a:rPr lang="en-US" sz="2800" dirty="0" smtClean="0"/>
              <a:t>special religious </a:t>
            </a:r>
            <a:r>
              <a:rPr lang="en-US" sz="2800" dirty="0"/>
              <a:t>buildings? </a:t>
            </a:r>
          </a:p>
          <a:p>
            <a:r>
              <a:rPr lang="en-US" sz="2800" dirty="0"/>
              <a:t> </a:t>
            </a:r>
            <a:r>
              <a:rPr lang="en-US" sz="2800" dirty="0" smtClean="0">
                <a:solidFill>
                  <a:schemeClr val="tx2">
                    <a:lumMod val="60000"/>
                    <a:lumOff val="40000"/>
                  </a:schemeClr>
                </a:solidFill>
              </a:rPr>
              <a:t>Note: we are not anti building as we live in a small building called a house, so buildings are not the real issue here. </a:t>
            </a:r>
          </a:p>
          <a:p>
            <a:r>
              <a:rPr lang="en-US" sz="2800" dirty="0" smtClean="0"/>
              <a:t>The fact is: modern </a:t>
            </a:r>
            <a:r>
              <a:rPr lang="en-US" sz="2800" dirty="0"/>
              <a:t>religious buildings </a:t>
            </a:r>
            <a:r>
              <a:rPr lang="en-US" sz="2800" dirty="0" smtClean="0"/>
              <a:t>are excess, they take </a:t>
            </a:r>
            <a:r>
              <a:rPr lang="en-US" sz="2800" dirty="0"/>
              <a:t>the focus off </a:t>
            </a:r>
            <a:r>
              <a:rPr lang="en-US" sz="2800" dirty="0" smtClean="0">
                <a:solidFill>
                  <a:srgbClr val="FF0000"/>
                </a:solidFill>
              </a:rPr>
              <a:t>being</a:t>
            </a:r>
            <a:r>
              <a:rPr lang="en-US" sz="2800" dirty="0" smtClean="0"/>
              <a:t> His body daily, they use </a:t>
            </a:r>
            <a:r>
              <a:rPr lang="en-US" sz="2800" dirty="0"/>
              <a:t>up the </a:t>
            </a:r>
            <a:r>
              <a:rPr lang="en-US" sz="2800" dirty="0" smtClean="0"/>
              <a:t>Lord’s money </a:t>
            </a:r>
            <a:r>
              <a:rPr lang="en-US" sz="2800" dirty="0"/>
              <a:t>and are </a:t>
            </a:r>
            <a:r>
              <a:rPr lang="en-US" sz="2800" dirty="0" smtClean="0"/>
              <a:t>often the </a:t>
            </a:r>
            <a:r>
              <a:rPr lang="en-US" sz="2800" dirty="0"/>
              <a:t>main focus as </a:t>
            </a:r>
            <a:r>
              <a:rPr lang="en-US" sz="2800" dirty="0" smtClean="0"/>
              <a:t>“the church” </a:t>
            </a:r>
            <a:r>
              <a:rPr lang="en-US" sz="2800" dirty="0"/>
              <a:t>which is </a:t>
            </a:r>
            <a:r>
              <a:rPr lang="en-US" sz="2800" dirty="0" smtClean="0"/>
              <a:t>VERY unbiblical</a:t>
            </a:r>
            <a:r>
              <a:rPr lang="en-US" sz="2800" dirty="0"/>
              <a:t>. The true New Testament church is </a:t>
            </a:r>
            <a:r>
              <a:rPr lang="en-US" sz="2800" dirty="0" smtClean="0"/>
              <a:t>people who are set apart, obediently </a:t>
            </a:r>
            <a:r>
              <a:rPr lang="en-US" sz="2800" dirty="0"/>
              <a:t>following Christ </a:t>
            </a:r>
            <a:r>
              <a:rPr lang="en-US" sz="2800" dirty="0" smtClean="0"/>
              <a:t>where ever </a:t>
            </a:r>
            <a:r>
              <a:rPr lang="en-US" sz="2800" dirty="0"/>
              <a:t>they may be </a:t>
            </a:r>
            <a:r>
              <a:rPr lang="en-US" sz="2800" dirty="0" smtClean="0"/>
              <a:t>gathering and </a:t>
            </a:r>
            <a:r>
              <a:rPr lang="en-US" sz="2800" dirty="0"/>
              <a:t>led by His Spirit. They did not </a:t>
            </a:r>
            <a:r>
              <a:rPr lang="en-US" sz="2800" dirty="0" smtClean="0"/>
              <a:t>need or build </a:t>
            </a:r>
            <a:r>
              <a:rPr lang="en-US" sz="2800" dirty="0"/>
              <a:t>any buildings and call them churches </a:t>
            </a:r>
            <a:r>
              <a:rPr lang="en-US" sz="2800" dirty="0" smtClean="0"/>
              <a:t>for well over 200 years until </a:t>
            </a:r>
            <a:r>
              <a:rPr lang="en-US" sz="2800" dirty="0"/>
              <a:t>pagan Rome passed laws and began this </a:t>
            </a:r>
            <a:r>
              <a:rPr lang="en-US" sz="2800" dirty="0" smtClean="0"/>
              <a:t>unbiblical </a:t>
            </a:r>
            <a:r>
              <a:rPr lang="en-US" sz="2800" dirty="0"/>
              <a:t>practice in the 4th </a:t>
            </a:r>
            <a:r>
              <a:rPr lang="en-US" sz="2800" dirty="0" smtClean="0"/>
              <a:t>century under Constantine. </a:t>
            </a:r>
            <a:endParaRPr lang="en-US" sz="2800" dirty="0"/>
          </a:p>
        </p:txBody>
      </p:sp>
    </p:spTree>
    <p:extLst>
      <p:ext uri="{BB962C8B-B14F-4D97-AF65-F5344CB8AC3E}">
        <p14:creationId xmlns:p14="http://schemas.microsoft.com/office/powerpoint/2010/main" val="40932956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001643"/>
          </a:xfrm>
          <a:prstGeom prst="rect">
            <a:avLst/>
          </a:prstGeom>
        </p:spPr>
        <p:txBody>
          <a:bodyPr wrap="square">
            <a:spAutoFit/>
          </a:bodyPr>
          <a:lstStyle/>
          <a:p>
            <a:r>
              <a:rPr lang="en-US" sz="2400" dirty="0" smtClean="0"/>
              <a:t>*He used pagan </a:t>
            </a:r>
            <a:r>
              <a:rPr lang="en-US" sz="2400" dirty="0"/>
              <a:t>temples to sit the Christians </a:t>
            </a:r>
            <a:r>
              <a:rPr lang="en-US" sz="2400" dirty="0" smtClean="0"/>
              <a:t>into </a:t>
            </a:r>
            <a:r>
              <a:rPr lang="en-US" sz="2400" dirty="0"/>
              <a:t>a </a:t>
            </a:r>
            <a:r>
              <a:rPr lang="en-US" sz="2400" dirty="0" smtClean="0"/>
              <a:t>man led, </a:t>
            </a:r>
            <a:r>
              <a:rPr lang="en-US" sz="2400" dirty="0"/>
              <a:t>false </a:t>
            </a:r>
            <a:r>
              <a:rPr lang="en-US" sz="2400" dirty="0" smtClean="0"/>
              <a:t>worship service.   Buildings use </a:t>
            </a:r>
            <a:r>
              <a:rPr lang="en-US" sz="2400" dirty="0"/>
              <a:t>up the Lord's money for cement, bricks, maintenance, parking lots</a:t>
            </a:r>
            <a:r>
              <a:rPr lang="en-US" sz="2400" dirty="0" smtClean="0"/>
              <a:t>, </a:t>
            </a:r>
            <a:r>
              <a:rPr lang="en-US" sz="2400" dirty="0"/>
              <a:t>high tech TV screens </a:t>
            </a:r>
            <a:r>
              <a:rPr lang="en-US" sz="2400" dirty="0" smtClean="0"/>
              <a:t>spotlights etc. </a:t>
            </a:r>
            <a:endParaRPr lang="en-US" sz="2400" dirty="0"/>
          </a:p>
          <a:p>
            <a:r>
              <a:rPr lang="en-US" sz="2400" dirty="0" smtClean="0"/>
              <a:t>*Many of </a:t>
            </a:r>
            <a:r>
              <a:rPr lang="en-US" sz="2400" dirty="0"/>
              <a:t>those things done in a religious building are not about truly practicing God's holy ways as found in the </a:t>
            </a:r>
            <a:r>
              <a:rPr lang="en-US" sz="2400" dirty="0" smtClean="0"/>
              <a:t>bible.  (</a:t>
            </a:r>
            <a:r>
              <a:rPr lang="en-US" sz="2400" dirty="0"/>
              <a:t>C</a:t>
            </a:r>
            <a:r>
              <a:rPr lang="en-US" sz="2400" dirty="0" smtClean="0"/>
              <a:t>offee bars, gyms, bookstores, atriums etc</a:t>
            </a:r>
            <a:r>
              <a:rPr lang="en-US" sz="2400" dirty="0"/>
              <a:t>.</a:t>
            </a:r>
            <a:r>
              <a:rPr lang="en-US" sz="2400" dirty="0" smtClean="0"/>
              <a:t>) </a:t>
            </a:r>
          </a:p>
          <a:p>
            <a:r>
              <a:rPr lang="en-US" sz="2400" dirty="0" smtClean="0"/>
              <a:t>*This </a:t>
            </a:r>
            <a:r>
              <a:rPr lang="en-US" sz="2400" dirty="0"/>
              <a:t>is poor theology that trains you to "GO" to a church building when you are to "BE" His church everyday and worship </a:t>
            </a:r>
            <a:r>
              <a:rPr lang="en-US" sz="2400" dirty="0" smtClean="0"/>
              <a:t>daily where </a:t>
            </a:r>
            <a:r>
              <a:rPr lang="en-US" sz="2400" dirty="0"/>
              <a:t>you </a:t>
            </a:r>
            <a:r>
              <a:rPr lang="en-US" sz="2400" dirty="0" smtClean="0"/>
              <a:t>are. Your </a:t>
            </a:r>
            <a:r>
              <a:rPr lang="en-US" sz="2400" dirty="0"/>
              <a:t>building is NOT the house of </a:t>
            </a:r>
            <a:r>
              <a:rPr lang="en-US" sz="2400" dirty="0" smtClean="0"/>
              <a:t>God. </a:t>
            </a:r>
            <a:r>
              <a:rPr lang="en-US" sz="2400" dirty="0"/>
              <a:t>No, His true set apart people are now His temple</a:t>
            </a:r>
            <a:r>
              <a:rPr lang="en-US" sz="2400" dirty="0" smtClean="0"/>
              <a:t>.  (That all changed after Christ rose again.)</a:t>
            </a:r>
          </a:p>
          <a:p>
            <a:r>
              <a:rPr lang="en-US" sz="2400" dirty="0"/>
              <a:t>*Meeting in homes is more intimate and creates a closer loving family atmosphere; not a fake religious one. </a:t>
            </a:r>
          </a:p>
          <a:p>
            <a:endParaRPr lang="en-US" sz="2400" dirty="0"/>
          </a:p>
          <a:p>
            <a:r>
              <a:rPr lang="en-US" sz="2400" dirty="0"/>
              <a:t> </a:t>
            </a:r>
            <a:r>
              <a:rPr lang="en-US" sz="2400" dirty="0">
                <a:solidFill>
                  <a:schemeClr val="accent1">
                    <a:lumMod val="75000"/>
                  </a:schemeClr>
                </a:solidFill>
              </a:rPr>
              <a:t>you also, as </a:t>
            </a:r>
            <a:r>
              <a:rPr lang="en-US" sz="2400" b="1" dirty="0">
                <a:solidFill>
                  <a:schemeClr val="accent1">
                    <a:lumMod val="75000"/>
                  </a:schemeClr>
                </a:solidFill>
              </a:rPr>
              <a:t>living</a:t>
            </a:r>
            <a:r>
              <a:rPr lang="en-US" sz="2400" dirty="0">
                <a:solidFill>
                  <a:schemeClr val="accent1">
                    <a:lumMod val="75000"/>
                  </a:schemeClr>
                </a:solidFill>
              </a:rPr>
              <a:t> </a:t>
            </a:r>
            <a:r>
              <a:rPr lang="en-US" sz="2400" b="1" dirty="0">
                <a:solidFill>
                  <a:schemeClr val="accent1">
                    <a:lumMod val="75000"/>
                  </a:schemeClr>
                </a:solidFill>
              </a:rPr>
              <a:t>stones</a:t>
            </a:r>
            <a:r>
              <a:rPr lang="en-US" sz="2400" dirty="0">
                <a:solidFill>
                  <a:schemeClr val="accent1">
                    <a:lumMod val="75000"/>
                  </a:schemeClr>
                </a:solidFill>
              </a:rPr>
              <a:t>, are being built up a spiritual house, a holy priesthood, to offer up spiritual sacrifices acceptable to God through Jesus Christ</a:t>
            </a:r>
            <a:r>
              <a:rPr lang="en-US" sz="2400" dirty="0"/>
              <a:t>. 1 Peter 2:5</a:t>
            </a:r>
          </a:p>
        </p:txBody>
      </p:sp>
    </p:spTree>
    <p:extLst>
      <p:ext uri="{BB962C8B-B14F-4D97-AF65-F5344CB8AC3E}">
        <p14:creationId xmlns:p14="http://schemas.microsoft.com/office/powerpoint/2010/main" val="20293539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1"/>
            <a:ext cx="9144000" cy="6863417"/>
          </a:xfrm>
          <a:prstGeom prst="rect">
            <a:avLst/>
          </a:prstGeom>
        </p:spPr>
        <p:txBody>
          <a:bodyPr wrap="square">
            <a:spAutoFit/>
          </a:bodyPr>
          <a:lstStyle/>
          <a:p>
            <a:pPr algn="ctr"/>
            <a:r>
              <a:rPr lang="en-US" sz="2800" dirty="0" smtClean="0">
                <a:solidFill>
                  <a:schemeClr val="accent1">
                    <a:lumMod val="75000"/>
                  </a:schemeClr>
                </a:solidFill>
              </a:rPr>
              <a:t> </a:t>
            </a:r>
            <a:r>
              <a:rPr lang="en-US" sz="2800" b="1" dirty="0"/>
              <a:t>According </a:t>
            </a:r>
            <a:r>
              <a:rPr lang="en-US" sz="2800" b="1" dirty="0" smtClean="0"/>
              <a:t>To </a:t>
            </a:r>
            <a:r>
              <a:rPr lang="en-US" sz="2800" b="1" dirty="0"/>
              <a:t>the Bible </a:t>
            </a:r>
            <a:r>
              <a:rPr lang="en-US" sz="2800" b="1" dirty="0" smtClean="0"/>
              <a:t>Where Does God Dwell Today?</a:t>
            </a:r>
          </a:p>
          <a:p>
            <a:r>
              <a:rPr lang="en-US" sz="2800" dirty="0" smtClean="0">
                <a:solidFill>
                  <a:schemeClr val="accent1">
                    <a:lumMod val="75000"/>
                  </a:schemeClr>
                </a:solidFill>
              </a:rPr>
              <a:t>*************************************************</a:t>
            </a:r>
          </a:p>
          <a:p>
            <a:r>
              <a:rPr lang="en-US" sz="3200" dirty="0" smtClean="0">
                <a:solidFill>
                  <a:schemeClr val="accent1">
                    <a:lumMod val="75000"/>
                  </a:schemeClr>
                </a:solidFill>
              </a:rPr>
              <a:t>the </a:t>
            </a:r>
            <a:r>
              <a:rPr lang="en-US" sz="3200" dirty="0">
                <a:solidFill>
                  <a:schemeClr val="accent1">
                    <a:lumMod val="75000"/>
                  </a:schemeClr>
                </a:solidFill>
              </a:rPr>
              <a:t>Most High does not dwell in temples made with hands, as the prophet says. </a:t>
            </a:r>
            <a:r>
              <a:rPr lang="en-US" sz="3200" dirty="0" smtClean="0"/>
              <a:t>Acts </a:t>
            </a:r>
            <a:r>
              <a:rPr lang="en-US" sz="3200" dirty="0"/>
              <a:t>7:48</a:t>
            </a:r>
          </a:p>
          <a:p>
            <a:r>
              <a:rPr lang="en-US" sz="3200" dirty="0"/>
              <a:t>Jesus said: </a:t>
            </a:r>
            <a:r>
              <a:rPr lang="en-US" sz="3200" dirty="0">
                <a:solidFill>
                  <a:srgbClr val="FF0000"/>
                </a:solidFill>
              </a:rPr>
              <a:t>For where two or three are gathered together in My name, I am there in the midst of them.” </a:t>
            </a:r>
            <a:r>
              <a:rPr lang="en-US" sz="3200" dirty="0"/>
              <a:t>Matthew 18:20</a:t>
            </a:r>
          </a:p>
          <a:p>
            <a:r>
              <a:rPr lang="en-US" sz="3200" dirty="0">
                <a:solidFill>
                  <a:schemeClr val="accent1">
                    <a:lumMod val="75000"/>
                  </a:schemeClr>
                </a:solidFill>
              </a:rPr>
              <a:t>Or do you not know that your body is the temple of the Holy Spirit who is in you, whom you have from God, and you are not your own? </a:t>
            </a:r>
            <a:r>
              <a:rPr lang="en-US" sz="3200" dirty="0"/>
              <a:t>1 Corinthians 6:19</a:t>
            </a:r>
          </a:p>
          <a:p>
            <a:r>
              <a:rPr lang="en-US" sz="3200" dirty="0" smtClean="0">
                <a:solidFill>
                  <a:schemeClr val="accent1">
                    <a:lumMod val="75000"/>
                  </a:schemeClr>
                </a:solidFill>
              </a:rPr>
              <a:t>God</a:t>
            </a:r>
            <a:r>
              <a:rPr lang="en-US" sz="3200" dirty="0">
                <a:solidFill>
                  <a:schemeClr val="accent1">
                    <a:lumMod val="75000"/>
                  </a:schemeClr>
                </a:solidFill>
              </a:rPr>
              <a:t>, who made the world and everything in it, since He is the Lord of heaven and earth, does not dwell in temples made with hands </a:t>
            </a:r>
            <a:r>
              <a:rPr lang="en-US" sz="3200" dirty="0"/>
              <a:t>Acts 17:24 </a:t>
            </a:r>
            <a:endParaRPr lang="en-US" sz="3200" dirty="0" smtClean="0"/>
          </a:p>
          <a:p>
            <a:r>
              <a:rPr lang="en-US" sz="3200" dirty="0" smtClean="0"/>
              <a:t> If a pastor says ‘God dwells here’ he is lying to you!</a:t>
            </a:r>
          </a:p>
        </p:txBody>
      </p:sp>
    </p:spTree>
    <p:extLst>
      <p:ext uri="{BB962C8B-B14F-4D97-AF65-F5344CB8AC3E}">
        <p14:creationId xmlns:p14="http://schemas.microsoft.com/office/powerpoint/2010/main" val="24363756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r>
              <a:rPr lang="en-US" sz="2800" dirty="0"/>
              <a:t>Religious buildings </a:t>
            </a:r>
            <a:r>
              <a:rPr lang="en-US" sz="2800" dirty="0" smtClean="0"/>
              <a:t>also have </a:t>
            </a:r>
            <a:r>
              <a:rPr lang="en-US" sz="2800" dirty="0"/>
              <a:t>various pagan origins such as the </a:t>
            </a:r>
            <a:r>
              <a:rPr lang="en-US" sz="2800" dirty="0" smtClean="0"/>
              <a:t>steeple</a:t>
            </a:r>
            <a:r>
              <a:rPr lang="en-US" sz="2800" dirty="0"/>
              <a:t> </a:t>
            </a:r>
            <a:r>
              <a:rPr lang="en-US" sz="2800" dirty="0" smtClean="0"/>
              <a:t>which </a:t>
            </a:r>
            <a:r>
              <a:rPr lang="en-US" sz="2800" dirty="0"/>
              <a:t>comes from ancient </a:t>
            </a:r>
            <a:r>
              <a:rPr lang="en-US" sz="2800" dirty="0" smtClean="0"/>
              <a:t>times </a:t>
            </a:r>
            <a:r>
              <a:rPr lang="en-US" sz="2800" dirty="0"/>
              <a:t>when they were trying to reach "up" to their false </a:t>
            </a:r>
            <a:r>
              <a:rPr lang="en-US" sz="2800" dirty="0" smtClean="0"/>
              <a:t>gods. (Correct </a:t>
            </a:r>
            <a:r>
              <a:rPr lang="en-US" sz="2800" dirty="0"/>
              <a:t>theology </a:t>
            </a:r>
            <a:r>
              <a:rPr lang="en-US" sz="2800" dirty="0" smtClean="0"/>
              <a:t>shows that </a:t>
            </a:r>
            <a:r>
              <a:rPr lang="en-US" sz="2800" dirty="0"/>
              <a:t>Christ has reached down to </a:t>
            </a:r>
            <a:r>
              <a:rPr lang="en-US" sz="2800" dirty="0" smtClean="0"/>
              <a:t>man, praise </a:t>
            </a:r>
            <a:r>
              <a:rPr lang="en-US" sz="2800" dirty="0"/>
              <a:t>Him</a:t>
            </a:r>
            <a:r>
              <a:rPr lang="en-US" sz="2800" dirty="0" smtClean="0"/>
              <a:t>!) Why would we use pagan symbols?</a:t>
            </a:r>
            <a:endParaRPr lang="en-US" sz="2800" dirty="0"/>
          </a:p>
          <a:p>
            <a:r>
              <a:rPr lang="en-US" sz="2800" dirty="0"/>
              <a:t>Other than some early temple activity (because all the early saint’s were Israelites and the T</a:t>
            </a:r>
            <a:r>
              <a:rPr lang="en-US" sz="2800" dirty="0" smtClean="0"/>
              <a:t>emple </a:t>
            </a:r>
            <a:r>
              <a:rPr lang="en-US" sz="2800" dirty="0"/>
              <a:t>was still there and used on the Sabbath) the early church was a </a:t>
            </a:r>
            <a:r>
              <a:rPr lang="en-US" sz="2800" dirty="0" smtClean="0">
                <a:solidFill>
                  <a:srgbClr val="FF0000"/>
                </a:solidFill>
              </a:rPr>
              <a:t>home </a:t>
            </a:r>
            <a:r>
              <a:rPr lang="en-US" sz="2800" dirty="0">
                <a:solidFill>
                  <a:srgbClr val="FF0000"/>
                </a:solidFill>
              </a:rPr>
              <a:t>based </a:t>
            </a:r>
            <a:r>
              <a:rPr lang="en-US" sz="2800" dirty="0" smtClean="0">
                <a:solidFill>
                  <a:srgbClr val="FF0000"/>
                </a:solidFill>
              </a:rPr>
              <a:t>body</a:t>
            </a:r>
            <a:r>
              <a:rPr lang="en-US" sz="2800" dirty="0"/>
              <a:t> </a:t>
            </a:r>
            <a:r>
              <a:rPr lang="en-US" sz="2800" dirty="0" smtClean="0"/>
              <a:t>for centuries until men stepped up and ushered in buildings.</a:t>
            </a:r>
          </a:p>
          <a:p>
            <a:r>
              <a:rPr lang="en-US" sz="2800" dirty="0" smtClean="0"/>
              <a:t>  (Fact: todays buildings are not the Temple of the Holy God)</a:t>
            </a:r>
            <a:endParaRPr lang="en-US" sz="2800" dirty="0"/>
          </a:p>
          <a:p>
            <a:r>
              <a:rPr lang="en-US" sz="2800" dirty="0" smtClean="0">
                <a:solidFill>
                  <a:schemeClr val="accent1">
                    <a:lumMod val="75000"/>
                  </a:schemeClr>
                </a:solidFill>
              </a:rPr>
              <a:t>“how </a:t>
            </a:r>
            <a:r>
              <a:rPr lang="en-US" sz="2800" dirty="0">
                <a:solidFill>
                  <a:schemeClr val="accent1">
                    <a:lumMod val="75000"/>
                  </a:schemeClr>
                </a:solidFill>
              </a:rPr>
              <a:t>I kept back nothing that was helpful, but proclaimed it to you, and taught you publicly and from house to </a:t>
            </a:r>
            <a:r>
              <a:rPr lang="en-US" sz="2800" dirty="0" smtClean="0">
                <a:solidFill>
                  <a:schemeClr val="accent1">
                    <a:lumMod val="75000"/>
                  </a:schemeClr>
                </a:solidFill>
              </a:rPr>
              <a:t>house” </a:t>
            </a:r>
          </a:p>
          <a:p>
            <a:r>
              <a:rPr lang="en-US" sz="2800" dirty="0" smtClean="0"/>
              <a:t>Acts </a:t>
            </a:r>
            <a:r>
              <a:rPr lang="en-US" sz="2800" dirty="0"/>
              <a:t>20:20</a:t>
            </a:r>
          </a:p>
          <a:p>
            <a:r>
              <a:rPr lang="en-US" sz="2800" dirty="0" smtClean="0">
                <a:solidFill>
                  <a:schemeClr val="accent1">
                    <a:lumMod val="75000"/>
                  </a:schemeClr>
                </a:solidFill>
              </a:rPr>
              <a:t>“Likewise </a:t>
            </a:r>
            <a:r>
              <a:rPr lang="en-US" sz="2800" dirty="0">
                <a:solidFill>
                  <a:schemeClr val="accent1">
                    <a:lumMod val="75000"/>
                  </a:schemeClr>
                </a:solidFill>
              </a:rPr>
              <a:t>greet the church that is in their house. Greet my beloved </a:t>
            </a:r>
            <a:r>
              <a:rPr lang="en-US" sz="2800" dirty="0" err="1">
                <a:solidFill>
                  <a:schemeClr val="accent1">
                    <a:lumMod val="75000"/>
                  </a:schemeClr>
                </a:solidFill>
              </a:rPr>
              <a:t>Epaenetus</a:t>
            </a:r>
            <a:r>
              <a:rPr lang="en-US" sz="2800" dirty="0">
                <a:solidFill>
                  <a:schemeClr val="accent1">
                    <a:lumMod val="75000"/>
                  </a:schemeClr>
                </a:solidFill>
              </a:rPr>
              <a:t>, who is the first fruits of Achaia to </a:t>
            </a:r>
            <a:r>
              <a:rPr lang="en-US" sz="2800" dirty="0" smtClean="0">
                <a:solidFill>
                  <a:schemeClr val="accent1">
                    <a:lumMod val="75000"/>
                  </a:schemeClr>
                </a:solidFill>
              </a:rPr>
              <a:t>Christ”</a:t>
            </a:r>
            <a:r>
              <a:rPr lang="en-US" sz="2800" dirty="0" smtClean="0"/>
              <a:t>. </a:t>
            </a:r>
            <a:r>
              <a:rPr lang="en-US" sz="2800" dirty="0"/>
              <a:t>Romans </a:t>
            </a:r>
            <a:r>
              <a:rPr lang="en-US" sz="2800" dirty="0" smtClean="0"/>
              <a:t>16:5</a:t>
            </a:r>
            <a:endParaRPr lang="en-US" sz="2800" dirty="0"/>
          </a:p>
        </p:txBody>
      </p:sp>
    </p:spTree>
    <p:extLst>
      <p:ext uri="{BB962C8B-B14F-4D97-AF65-F5344CB8AC3E}">
        <p14:creationId xmlns:p14="http://schemas.microsoft.com/office/powerpoint/2010/main" val="1706100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0"/>
            <a:ext cx="9067799" cy="8032968"/>
          </a:xfrm>
          <a:prstGeom prst="rect">
            <a:avLst/>
          </a:prstGeom>
        </p:spPr>
        <p:txBody>
          <a:bodyPr wrap="square">
            <a:spAutoFit/>
          </a:bodyPr>
          <a:lstStyle/>
          <a:p>
            <a:r>
              <a:rPr lang="en-US" sz="3200" dirty="0" smtClean="0"/>
              <a:t> If you are like most people today who say they are Christians, you go to a religious building on Sunday, sit and watch a modern pastor and you perform weekly rituals handed down to you; thinking they please God. But do they? </a:t>
            </a:r>
          </a:p>
          <a:p>
            <a:r>
              <a:rPr lang="en-US" sz="3200" dirty="0" smtClean="0"/>
              <a:t>But what if we told you that the modern religious system in America is built on man’s ways not fully following God’s Word?  </a:t>
            </a:r>
            <a:endParaRPr lang="en-US" sz="2800" dirty="0" smtClean="0">
              <a:solidFill>
                <a:schemeClr val="bg2">
                  <a:lumMod val="10000"/>
                </a:schemeClr>
              </a:solidFill>
            </a:endParaRPr>
          </a:p>
          <a:p>
            <a:r>
              <a:rPr lang="en-US" sz="3200" dirty="0" smtClean="0">
                <a:solidFill>
                  <a:srgbClr val="FF0000"/>
                </a:solidFill>
              </a:rPr>
              <a:t>This all matters very much as your salvation could be in doubt because if you’re not in His truth you are not worshipping in spirit and truth. </a:t>
            </a:r>
          </a:p>
          <a:p>
            <a:r>
              <a:rPr lang="en-US" sz="3200" dirty="0" smtClean="0">
                <a:solidFill>
                  <a:srgbClr val="FF0000"/>
                </a:solidFill>
              </a:rPr>
              <a:t>(John 4:24)</a:t>
            </a:r>
          </a:p>
          <a:p>
            <a:r>
              <a:rPr lang="en-US" sz="3200" dirty="0" smtClean="0">
                <a:solidFill>
                  <a:srgbClr val="FF0000"/>
                </a:solidFill>
              </a:rPr>
              <a:t>    </a:t>
            </a:r>
            <a:r>
              <a:rPr lang="en-US" sz="3200" dirty="0" smtClean="0">
                <a:solidFill>
                  <a:schemeClr val="tx2">
                    <a:lumMod val="60000"/>
                    <a:lumOff val="40000"/>
                  </a:schemeClr>
                </a:solidFill>
              </a:rPr>
              <a:t>Are you aware of the errors of this false system?</a:t>
            </a:r>
          </a:p>
          <a:p>
            <a:r>
              <a:rPr lang="en-US" sz="2800" dirty="0" smtClean="0">
                <a:solidFill>
                  <a:schemeClr val="tx2">
                    <a:lumMod val="60000"/>
                    <a:lumOff val="40000"/>
                  </a:schemeClr>
                </a:solidFill>
              </a:rPr>
              <a:t>  </a:t>
            </a:r>
          </a:p>
          <a:p>
            <a:endParaRPr lang="en-US" sz="3600" dirty="0"/>
          </a:p>
          <a:p>
            <a:endParaRPr lang="en-US" sz="3600" dirty="0"/>
          </a:p>
        </p:txBody>
      </p:sp>
    </p:spTree>
    <p:extLst>
      <p:ext uri="{BB962C8B-B14F-4D97-AF65-F5344CB8AC3E}">
        <p14:creationId xmlns:p14="http://schemas.microsoft.com/office/powerpoint/2010/main" val="32411523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067800" cy="6986528"/>
          </a:xfrm>
          <a:prstGeom prst="rect">
            <a:avLst/>
          </a:prstGeom>
        </p:spPr>
        <p:txBody>
          <a:bodyPr wrap="square">
            <a:spAutoFit/>
          </a:bodyPr>
          <a:lstStyle/>
          <a:p>
            <a:r>
              <a:rPr lang="en-US" sz="2800" dirty="0" smtClean="0">
                <a:solidFill>
                  <a:schemeClr val="tx2">
                    <a:lumMod val="60000"/>
                    <a:lumOff val="40000"/>
                  </a:schemeClr>
                </a:solidFill>
              </a:rPr>
              <a:t>History is Very Clear on New Testament Religious Buildings</a:t>
            </a:r>
          </a:p>
          <a:p>
            <a:r>
              <a:rPr lang="en-US" sz="2800" dirty="0" smtClean="0"/>
              <a:t>The </a:t>
            </a:r>
            <a:r>
              <a:rPr lang="en-US" sz="2800" dirty="0"/>
              <a:t>early New Testament church consisted of His holy people who met in their homes, helped their poor brethren and spread the gospel with their money. They would not have wasted it on </a:t>
            </a:r>
            <a:r>
              <a:rPr lang="en-US" sz="2800" dirty="0" smtClean="0"/>
              <a:t>fancy structures, blacktop, gymnasiums</a:t>
            </a:r>
            <a:r>
              <a:rPr lang="en-US" sz="2800" dirty="0"/>
              <a:t>, coffee bars or bookstores etc. History and God's Word is NOT on the side of man's modern religious </a:t>
            </a:r>
            <a:r>
              <a:rPr lang="en-US" sz="2800" dirty="0" smtClean="0"/>
              <a:t>ways </a:t>
            </a:r>
            <a:r>
              <a:rPr lang="en-US" sz="2800" dirty="0"/>
              <a:t>at all. </a:t>
            </a:r>
            <a:r>
              <a:rPr lang="en-US" sz="2800" dirty="0" smtClean="0"/>
              <a:t> </a:t>
            </a:r>
            <a:r>
              <a:rPr lang="en-US" sz="2800" dirty="0"/>
              <a:t>R</a:t>
            </a:r>
            <a:r>
              <a:rPr lang="en-US" sz="2800" dirty="0" smtClean="0"/>
              <a:t>eligious buildings in America are said to cost in the multi $ billions of dollars  and yet God never ordained them.</a:t>
            </a:r>
          </a:p>
          <a:p>
            <a:r>
              <a:rPr lang="en-US" sz="2800" dirty="0" smtClean="0"/>
              <a:t>*************************************************</a:t>
            </a:r>
          </a:p>
          <a:p>
            <a:r>
              <a:rPr lang="en-US" sz="2800" dirty="0" smtClean="0"/>
              <a:t>“</a:t>
            </a:r>
            <a:r>
              <a:rPr lang="en-US" sz="2800" dirty="0">
                <a:solidFill>
                  <a:srgbClr val="FF0000"/>
                </a:solidFill>
              </a:rPr>
              <a:t>If anyone loves me, he will keep my word, and my Father will love him, and </a:t>
            </a:r>
            <a:r>
              <a:rPr lang="en-US" sz="2800" i="1" dirty="0">
                <a:solidFill>
                  <a:srgbClr val="FF0000"/>
                </a:solidFill>
              </a:rPr>
              <a:t>we will come to him and make our home with him</a:t>
            </a:r>
            <a:r>
              <a:rPr lang="en-US" sz="2800" dirty="0"/>
              <a:t>” (John 14:23</a:t>
            </a:r>
            <a:r>
              <a:rPr lang="en-US" sz="2800" dirty="0" smtClean="0"/>
              <a:t>).</a:t>
            </a:r>
          </a:p>
          <a:p>
            <a:r>
              <a:rPr lang="en-US" sz="2800" dirty="0" smtClean="0"/>
              <a:t>So the next time you’re in your religious building (or paying for it) ask yourself; is this really biblical and does it honor God or man? The correct answer will change your entire faith life!</a:t>
            </a:r>
            <a:endParaRPr lang="en-US" sz="2800" dirty="0"/>
          </a:p>
        </p:txBody>
      </p:sp>
    </p:spTree>
    <p:extLst>
      <p:ext uri="{BB962C8B-B14F-4D97-AF65-F5344CB8AC3E}">
        <p14:creationId xmlns:p14="http://schemas.microsoft.com/office/powerpoint/2010/main" val="206959519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
            <a:ext cx="8915400" cy="7417415"/>
          </a:xfrm>
          <a:prstGeom prst="rect">
            <a:avLst/>
          </a:prstGeom>
        </p:spPr>
        <p:txBody>
          <a:bodyPr wrap="square">
            <a:spAutoFit/>
          </a:bodyPr>
          <a:lstStyle/>
          <a:p>
            <a:r>
              <a:rPr lang="en-US" sz="2800" dirty="0" smtClean="0"/>
              <a:t>  </a:t>
            </a:r>
            <a:r>
              <a:rPr lang="en-US" sz="2800" dirty="0" smtClean="0">
                <a:solidFill>
                  <a:srgbClr val="FF0000"/>
                </a:solidFill>
              </a:rPr>
              <a:t>Can You Ever Go To Church if You Are to Be the Church?</a:t>
            </a:r>
            <a:endParaRPr lang="en-US" sz="2800" dirty="0">
              <a:solidFill>
                <a:srgbClr val="FF0000"/>
              </a:solidFill>
            </a:endParaRPr>
          </a:p>
          <a:p>
            <a:r>
              <a:rPr lang="en-US" sz="2800" dirty="0" smtClean="0"/>
              <a:t>Why </a:t>
            </a:r>
            <a:r>
              <a:rPr lang="en-US" sz="2800" dirty="0"/>
              <a:t>do we see all these modern religious places with signs saying "</a:t>
            </a:r>
            <a:r>
              <a:rPr lang="en-US" sz="2800" dirty="0">
                <a:solidFill>
                  <a:schemeClr val="accent1"/>
                </a:solidFill>
              </a:rPr>
              <a:t>come to church this Sunday</a:t>
            </a:r>
            <a:r>
              <a:rPr lang="en-US" sz="2800" dirty="0"/>
              <a:t>". Do you know you biblically cannot ever "go" to church?  </a:t>
            </a:r>
            <a:r>
              <a:rPr lang="en-US" sz="2800" dirty="0" smtClean="0"/>
              <a:t>The </a:t>
            </a:r>
            <a:r>
              <a:rPr lang="en-US" sz="2800" dirty="0"/>
              <a:t>bible clearly teaches that those who are His, </a:t>
            </a:r>
            <a:r>
              <a:rPr lang="en-US" sz="2800" dirty="0" smtClean="0"/>
              <a:t>are born </a:t>
            </a:r>
            <a:r>
              <a:rPr lang="en-US" sz="2800" dirty="0"/>
              <a:t>from </a:t>
            </a:r>
            <a:r>
              <a:rPr lang="en-US" sz="2800" dirty="0" smtClean="0"/>
              <a:t>above, </a:t>
            </a:r>
            <a:r>
              <a:rPr lang="en-US" sz="2800" dirty="0"/>
              <a:t>are set on </a:t>
            </a:r>
            <a:r>
              <a:rPr lang="en-US" sz="2800" dirty="0" smtClean="0"/>
              <a:t>Him and </a:t>
            </a:r>
            <a:r>
              <a:rPr lang="en-US" sz="2800" dirty="0"/>
              <a:t>His truth to eternal </a:t>
            </a:r>
            <a:r>
              <a:rPr lang="en-US" sz="2800" dirty="0" smtClean="0"/>
              <a:t>life and are to be “BE</a:t>
            </a:r>
            <a:r>
              <a:rPr lang="en-US" sz="2800" dirty="0"/>
              <a:t>” His church </a:t>
            </a:r>
            <a:r>
              <a:rPr lang="en-US" sz="2800" dirty="0" smtClean="0"/>
              <a:t>daily. </a:t>
            </a:r>
            <a:r>
              <a:rPr lang="en-US" sz="2800" dirty="0"/>
              <a:t>Thus they will live according to His holy ways, not man's false </a:t>
            </a:r>
            <a:r>
              <a:rPr lang="en-US" sz="2800" dirty="0" smtClean="0"/>
              <a:t>traditions. </a:t>
            </a:r>
            <a:r>
              <a:rPr lang="en-US" sz="2800" dirty="0"/>
              <a:t>His people don't just attend and act holy on </a:t>
            </a:r>
            <a:r>
              <a:rPr lang="en-US" sz="2800" dirty="0" smtClean="0"/>
              <a:t>certain days, they </a:t>
            </a:r>
            <a:r>
              <a:rPr lang="en-US" sz="2800" dirty="0"/>
              <a:t>are set apart </a:t>
            </a:r>
            <a:r>
              <a:rPr lang="en-US" sz="2800" dirty="0" smtClean="0"/>
              <a:t>and </a:t>
            </a:r>
            <a:r>
              <a:rPr lang="en-US" sz="2800" dirty="0"/>
              <a:t>are living sacrifices </a:t>
            </a:r>
            <a:r>
              <a:rPr lang="en-US" sz="2800" dirty="0" smtClean="0">
                <a:solidFill>
                  <a:srgbClr val="FF0000"/>
                </a:solidFill>
              </a:rPr>
              <a:t>everyday</a:t>
            </a:r>
            <a:r>
              <a:rPr lang="en-US" sz="2800" dirty="0" smtClean="0"/>
              <a:t> </a:t>
            </a:r>
            <a:r>
              <a:rPr lang="en-US" sz="2800" dirty="0"/>
              <a:t>for His </a:t>
            </a:r>
            <a:r>
              <a:rPr lang="en-US" sz="2800" dirty="0" smtClean="0"/>
              <a:t>glory. What does your body teach you?  True biblical worship is:</a:t>
            </a:r>
          </a:p>
          <a:p>
            <a:r>
              <a:rPr lang="en-US" sz="2800" dirty="0" smtClean="0"/>
              <a:t>Paul said in Romans 12:1-2</a:t>
            </a:r>
          </a:p>
          <a:p>
            <a:r>
              <a:rPr lang="en-US" sz="2800" dirty="0" smtClean="0">
                <a:solidFill>
                  <a:schemeClr val="tx2">
                    <a:lumMod val="60000"/>
                    <a:lumOff val="40000"/>
                  </a:schemeClr>
                </a:solidFill>
              </a:rPr>
              <a:t>“present </a:t>
            </a:r>
            <a:r>
              <a:rPr lang="en-US" sz="2800" dirty="0">
                <a:solidFill>
                  <a:schemeClr val="tx2">
                    <a:lumMod val="60000"/>
                    <a:lumOff val="40000"/>
                  </a:schemeClr>
                </a:solidFill>
              </a:rPr>
              <a:t>your bodies a living sacrifice, holy, acceptable to God, </a:t>
            </a:r>
            <a:r>
              <a:rPr lang="en-US" sz="2800" i="1" dirty="0">
                <a:solidFill>
                  <a:schemeClr val="tx2">
                    <a:lumMod val="60000"/>
                    <a:lumOff val="40000"/>
                  </a:schemeClr>
                </a:solidFill>
              </a:rPr>
              <a:t>which is</a:t>
            </a:r>
            <a:r>
              <a:rPr lang="en-US" sz="2800" dirty="0">
                <a:solidFill>
                  <a:schemeClr val="tx2">
                    <a:lumMod val="60000"/>
                    <a:lumOff val="40000"/>
                  </a:schemeClr>
                </a:solidFill>
              </a:rPr>
              <a:t> your reasonable service. And do not be conformed to this world, but be transformed by the renewing of your </a:t>
            </a:r>
            <a:r>
              <a:rPr lang="en-US" sz="2800" dirty="0" smtClean="0">
                <a:solidFill>
                  <a:schemeClr val="tx2">
                    <a:lumMod val="60000"/>
                    <a:lumOff val="40000"/>
                  </a:schemeClr>
                </a:solidFill>
              </a:rPr>
              <a:t>mind”    </a:t>
            </a:r>
            <a:r>
              <a:rPr lang="en-US" sz="2800" dirty="0" smtClean="0"/>
              <a:t>(Do you do this daily?)</a:t>
            </a:r>
          </a:p>
          <a:p>
            <a:endParaRPr lang="en-US" sz="2800" dirty="0"/>
          </a:p>
        </p:txBody>
      </p:sp>
    </p:spTree>
    <p:extLst>
      <p:ext uri="{BB962C8B-B14F-4D97-AF65-F5344CB8AC3E}">
        <p14:creationId xmlns:p14="http://schemas.microsoft.com/office/powerpoint/2010/main" val="7923956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417415"/>
          </a:xfrm>
          <a:prstGeom prst="rect">
            <a:avLst/>
          </a:prstGeom>
        </p:spPr>
        <p:txBody>
          <a:bodyPr wrap="square">
            <a:spAutoFit/>
          </a:bodyPr>
          <a:lstStyle/>
          <a:p>
            <a:r>
              <a:rPr lang="en-US" sz="2800" dirty="0"/>
              <a:t>That is the only true biblical worship Gods desires! Anything else is false teaching of </a:t>
            </a:r>
            <a:r>
              <a:rPr lang="en-US" sz="2800" dirty="0" smtClean="0"/>
              <a:t>men and God will reject it. </a:t>
            </a:r>
          </a:p>
          <a:p>
            <a:r>
              <a:rPr lang="en-US" sz="2800" dirty="0" smtClean="0"/>
              <a:t>Ask Cain about worship that is done incorrectly.</a:t>
            </a:r>
          </a:p>
          <a:p>
            <a:r>
              <a:rPr lang="en-US" sz="2800" dirty="0" smtClean="0">
                <a:solidFill>
                  <a:schemeClr val="tx2">
                    <a:lumMod val="60000"/>
                    <a:lumOff val="40000"/>
                  </a:schemeClr>
                </a:solidFill>
              </a:rPr>
              <a:t>And </a:t>
            </a:r>
            <a:r>
              <a:rPr lang="en-US" sz="2800" dirty="0">
                <a:solidFill>
                  <a:schemeClr val="tx2">
                    <a:lumMod val="60000"/>
                    <a:lumOff val="40000"/>
                  </a:schemeClr>
                </a:solidFill>
              </a:rPr>
              <a:t>the Lord respected Abel and his offering, but He did not respect Cain and his offering</a:t>
            </a:r>
            <a:r>
              <a:rPr lang="en-US" sz="2800" dirty="0" smtClean="0">
                <a:solidFill>
                  <a:schemeClr val="tx2">
                    <a:lumMod val="60000"/>
                    <a:lumOff val="40000"/>
                  </a:schemeClr>
                </a:solidFill>
              </a:rPr>
              <a:t>.“ ( Genesis 4:3 )</a:t>
            </a:r>
          </a:p>
          <a:p>
            <a:r>
              <a:rPr lang="en-US" sz="2800" dirty="0" smtClean="0"/>
              <a:t>“</a:t>
            </a:r>
            <a:r>
              <a:rPr lang="en-US" sz="2800" dirty="0" smtClean="0">
                <a:solidFill>
                  <a:schemeClr val="tx2">
                    <a:lumMod val="60000"/>
                    <a:lumOff val="40000"/>
                  </a:schemeClr>
                </a:solidFill>
              </a:rPr>
              <a:t>I </a:t>
            </a:r>
            <a:r>
              <a:rPr lang="en-US" sz="2800" dirty="0">
                <a:solidFill>
                  <a:schemeClr val="tx2">
                    <a:lumMod val="60000"/>
                    <a:lumOff val="40000"/>
                  </a:schemeClr>
                </a:solidFill>
              </a:rPr>
              <a:t>declare to you the gospel which I preached to you, which also you received and in which you stand, </a:t>
            </a:r>
            <a:r>
              <a:rPr lang="en-US" sz="2800" baseline="30000" dirty="0">
                <a:solidFill>
                  <a:schemeClr val="tx2">
                    <a:lumMod val="60000"/>
                    <a:lumOff val="40000"/>
                  </a:schemeClr>
                </a:solidFill>
              </a:rPr>
              <a:t>2 </a:t>
            </a:r>
            <a:r>
              <a:rPr lang="en-US" sz="2800" dirty="0">
                <a:solidFill>
                  <a:schemeClr val="tx2">
                    <a:lumMod val="60000"/>
                    <a:lumOff val="40000"/>
                  </a:schemeClr>
                </a:solidFill>
              </a:rPr>
              <a:t>by which also you are saved, </a:t>
            </a:r>
            <a:r>
              <a:rPr lang="en-US" sz="2800" dirty="0">
                <a:solidFill>
                  <a:srgbClr val="FF0000"/>
                </a:solidFill>
              </a:rPr>
              <a:t>if you hold fast that word which I preached to you—unless you believed in </a:t>
            </a:r>
            <a:r>
              <a:rPr lang="en-US" sz="2800" dirty="0" smtClean="0">
                <a:solidFill>
                  <a:srgbClr val="FF0000"/>
                </a:solidFill>
              </a:rPr>
              <a:t>vain”. </a:t>
            </a:r>
            <a:r>
              <a:rPr lang="en-US" sz="2800" dirty="0" smtClean="0"/>
              <a:t>1 </a:t>
            </a:r>
            <a:r>
              <a:rPr lang="en-US" sz="2800" dirty="0"/>
              <a:t>C</a:t>
            </a:r>
            <a:r>
              <a:rPr lang="en-US" sz="2800" dirty="0" smtClean="0"/>
              <a:t>orinthians 15:1-2</a:t>
            </a:r>
          </a:p>
          <a:p>
            <a:r>
              <a:rPr lang="en-US" sz="2800" dirty="0" smtClean="0"/>
              <a:t>Paul </a:t>
            </a:r>
            <a:r>
              <a:rPr lang="en-US" sz="2800" dirty="0"/>
              <a:t>prays that you may be “</a:t>
            </a:r>
            <a:r>
              <a:rPr lang="en-US" sz="2800" i="1" dirty="0">
                <a:solidFill>
                  <a:schemeClr val="accent1">
                    <a:lumMod val="75000"/>
                  </a:schemeClr>
                </a:solidFill>
              </a:rPr>
              <a:t>strengthened with power though his Spirit in your inner being</a:t>
            </a:r>
            <a:r>
              <a:rPr lang="en-US" sz="2800" dirty="0">
                <a:solidFill>
                  <a:schemeClr val="accent1">
                    <a:lumMod val="75000"/>
                  </a:schemeClr>
                </a:solidFill>
              </a:rPr>
              <a:t>, so that </a:t>
            </a:r>
            <a:r>
              <a:rPr lang="en-US" sz="2800" i="1" dirty="0">
                <a:solidFill>
                  <a:schemeClr val="accent1">
                    <a:lumMod val="75000"/>
                  </a:schemeClr>
                </a:solidFill>
              </a:rPr>
              <a:t>Christ may dwell in your hearts through faith</a:t>
            </a:r>
            <a:r>
              <a:rPr lang="en-US" sz="2800" dirty="0">
                <a:solidFill>
                  <a:schemeClr val="accent1">
                    <a:lumMod val="75000"/>
                  </a:schemeClr>
                </a:solidFill>
              </a:rPr>
              <a:t> . . . that you may be </a:t>
            </a:r>
            <a:r>
              <a:rPr lang="en-US" sz="2800" i="1" dirty="0">
                <a:solidFill>
                  <a:schemeClr val="accent1">
                    <a:lumMod val="75000"/>
                  </a:schemeClr>
                </a:solidFill>
              </a:rPr>
              <a:t>filled with all the fullness of God</a:t>
            </a:r>
            <a:r>
              <a:rPr lang="en-US" sz="2800" dirty="0"/>
              <a:t>” (Ephesians 3:16-17, 19</a:t>
            </a:r>
            <a:r>
              <a:rPr lang="en-US" sz="2800" dirty="0" smtClean="0"/>
              <a:t>)</a:t>
            </a:r>
            <a:endParaRPr lang="en-US" sz="2800" dirty="0" smtClean="0">
              <a:solidFill>
                <a:schemeClr val="accent1">
                  <a:lumMod val="75000"/>
                </a:schemeClr>
              </a:solidFill>
            </a:endParaRPr>
          </a:p>
          <a:p>
            <a:r>
              <a:rPr lang="en-US" sz="2800" dirty="0" smtClean="0">
                <a:solidFill>
                  <a:schemeClr val="accent1">
                    <a:lumMod val="75000"/>
                  </a:schemeClr>
                </a:solidFill>
              </a:rPr>
              <a:t>“you </a:t>
            </a:r>
            <a:r>
              <a:rPr lang="en-US" sz="2800" dirty="0">
                <a:solidFill>
                  <a:schemeClr val="accent1">
                    <a:lumMod val="75000"/>
                  </a:schemeClr>
                </a:solidFill>
              </a:rPr>
              <a:t>also, as </a:t>
            </a:r>
            <a:r>
              <a:rPr lang="en-US" sz="2800" b="1" dirty="0">
                <a:solidFill>
                  <a:schemeClr val="accent1">
                    <a:lumMod val="75000"/>
                  </a:schemeClr>
                </a:solidFill>
              </a:rPr>
              <a:t>living</a:t>
            </a:r>
            <a:r>
              <a:rPr lang="en-US" sz="2800" dirty="0">
                <a:solidFill>
                  <a:schemeClr val="accent1">
                    <a:lumMod val="75000"/>
                  </a:schemeClr>
                </a:solidFill>
              </a:rPr>
              <a:t> </a:t>
            </a:r>
            <a:r>
              <a:rPr lang="en-US" sz="2800" b="1" dirty="0">
                <a:solidFill>
                  <a:schemeClr val="accent1">
                    <a:lumMod val="75000"/>
                  </a:schemeClr>
                </a:solidFill>
              </a:rPr>
              <a:t>stones</a:t>
            </a:r>
            <a:r>
              <a:rPr lang="en-US" sz="2800" dirty="0">
                <a:solidFill>
                  <a:schemeClr val="accent1">
                    <a:lumMod val="75000"/>
                  </a:schemeClr>
                </a:solidFill>
              </a:rPr>
              <a:t>, are being built up a spiritual house, a holy priesthood, to offer up spiritual sacrifices acceptable to God through Jesus </a:t>
            </a:r>
            <a:r>
              <a:rPr lang="en-US" sz="2800" dirty="0" smtClean="0">
                <a:solidFill>
                  <a:schemeClr val="accent1">
                    <a:lumMod val="75000"/>
                  </a:schemeClr>
                </a:solidFill>
              </a:rPr>
              <a:t>Christ”</a:t>
            </a:r>
            <a:r>
              <a:rPr lang="en-US" sz="2800" dirty="0" smtClean="0"/>
              <a:t>. </a:t>
            </a:r>
            <a:r>
              <a:rPr lang="en-US" sz="2800" dirty="0"/>
              <a:t>1 Peter 2:5</a:t>
            </a:r>
          </a:p>
          <a:p>
            <a:endParaRPr lang="en-US" sz="2800" dirty="0"/>
          </a:p>
        </p:txBody>
      </p:sp>
    </p:spTree>
    <p:extLst>
      <p:ext uri="{BB962C8B-B14F-4D97-AF65-F5344CB8AC3E}">
        <p14:creationId xmlns:p14="http://schemas.microsoft.com/office/powerpoint/2010/main" val="42458886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r>
              <a:rPr lang="en-US" sz="2800" dirty="0" smtClean="0"/>
              <a:t>All </a:t>
            </a:r>
            <a:r>
              <a:rPr lang="en-US" sz="2800" dirty="0"/>
              <a:t>saints are to be "priests unto God" and not just expect </a:t>
            </a:r>
            <a:r>
              <a:rPr lang="en-US" sz="2800" dirty="0" smtClean="0"/>
              <a:t>their modern </a:t>
            </a:r>
            <a:r>
              <a:rPr lang="en-US" sz="2800" dirty="0"/>
              <a:t>pastor to be paid to do it </a:t>
            </a:r>
            <a:r>
              <a:rPr lang="en-US" sz="2800" dirty="0" smtClean="0"/>
              <a:t>all. This </a:t>
            </a:r>
            <a:r>
              <a:rPr lang="en-US" sz="2800" dirty="0"/>
              <a:t>concept alone should totally change </a:t>
            </a:r>
            <a:r>
              <a:rPr lang="en-US" sz="2800" dirty="0" smtClean="0"/>
              <a:t>your view of “going to church” </a:t>
            </a:r>
            <a:r>
              <a:rPr lang="en-US" sz="2800" dirty="0"/>
              <a:t>and make you see how your CEO pastor </a:t>
            </a:r>
            <a:r>
              <a:rPr lang="en-US" sz="2800" dirty="0" smtClean="0"/>
              <a:t>led, building centered </a:t>
            </a:r>
            <a:r>
              <a:rPr lang="en-US" sz="2800" dirty="0"/>
              <a:t>organization is operating outside of God's plan. </a:t>
            </a:r>
            <a:r>
              <a:rPr lang="en-US" sz="2800" dirty="0" smtClean="0"/>
              <a:t>It is not modeled after what God has done;  but man’s desires.</a:t>
            </a:r>
            <a:endParaRPr lang="en-US" sz="2800" dirty="0"/>
          </a:p>
          <a:p>
            <a:r>
              <a:rPr lang="en-US" sz="2800" dirty="0" smtClean="0"/>
              <a:t>Many male believers </a:t>
            </a:r>
            <a:r>
              <a:rPr lang="en-US" sz="2800" dirty="0"/>
              <a:t>are to be active ministers of God's </a:t>
            </a:r>
            <a:r>
              <a:rPr lang="en-US" sz="2800" dirty="0" smtClean="0"/>
              <a:t>truth in the gathering, </a:t>
            </a:r>
            <a:r>
              <a:rPr lang="en-US" sz="2800" dirty="0"/>
              <a:t>not just going </a:t>
            </a:r>
            <a:r>
              <a:rPr lang="en-US" sz="2800" dirty="0" smtClean="0"/>
              <a:t>to the </a:t>
            </a:r>
            <a:r>
              <a:rPr lang="en-US" sz="2800" dirty="0"/>
              <a:t>special building to watch a </a:t>
            </a:r>
            <a:r>
              <a:rPr lang="en-US" sz="2800" dirty="0" smtClean="0"/>
              <a:t>salaried modern CEO pastor as </a:t>
            </a:r>
            <a:r>
              <a:rPr lang="en-US" sz="2800" dirty="0"/>
              <a:t>the masses sit idle in the pews for a show</a:t>
            </a:r>
            <a:r>
              <a:rPr lang="en-US" sz="2800" dirty="0" smtClean="0"/>
              <a:t>. </a:t>
            </a:r>
            <a:r>
              <a:rPr lang="en-US" sz="2800" dirty="0" smtClean="0">
                <a:solidFill>
                  <a:schemeClr val="accent1"/>
                </a:solidFill>
              </a:rPr>
              <a:t>“But </a:t>
            </a:r>
            <a:r>
              <a:rPr lang="en-US" sz="2800" dirty="0">
                <a:solidFill>
                  <a:schemeClr val="accent1"/>
                </a:solidFill>
              </a:rPr>
              <a:t>you are a chosen generation, a royal priesthood, a holy nation, His own special people, that you may proclaim the praises of Him who called you out of darkness into His marvelous light; who once were not a people but are now the people of God, who had not obtained mercy but now have obtained </a:t>
            </a:r>
            <a:r>
              <a:rPr lang="en-US" sz="2800" dirty="0" smtClean="0">
                <a:solidFill>
                  <a:schemeClr val="accent1"/>
                </a:solidFill>
              </a:rPr>
              <a:t>mercy”.  </a:t>
            </a:r>
            <a:r>
              <a:rPr lang="en-US" sz="2800" dirty="0" smtClean="0"/>
              <a:t>1 </a:t>
            </a:r>
            <a:r>
              <a:rPr lang="en-US" sz="2800" dirty="0"/>
              <a:t>Peter </a:t>
            </a:r>
            <a:r>
              <a:rPr lang="en-US" sz="2800" dirty="0" smtClean="0"/>
              <a:t>2:9 </a:t>
            </a:r>
          </a:p>
          <a:p>
            <a:r>
              <a:rPr lang="en-US" sz="2800" dirty="0" smtClean="0"/>
              <a:t>   So will you step up to Biblical truth or just sit in the pews?</a:t>
            </a:r>
            <a:endParaRPr lang="en-US" sz="2800" dirty="0"/>
          </a:p>
        </p:txBody>
      </p:sp>
    </p:spTree>
    <p:extLst>
      <p:ext uri="{BB962C8B-B14F-4D97-AF65-F5344CB8AC3E}">
        <p14:creationId xmlns:p14="http://schemas.microsoft.com/office/powerpoint/2010/main" val="17446904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r>
              <a:rPr lang="en-US" sz="2800" dirty="0" smtClean="0"/>
              <a:t>                      </a:t>
            </a:r>
            <a:r>
              <a:rPr lang="en-US" sz="2800" b="1" dirty="0" smtClean="0">
                <a:solidFill>
                  <a:srgbClr val="FF0000"/>
                </a:solidFill>
              </a:rPr>
              <a:t>The Tithe For Today Is Not Truth</a:t>
            </a:r>
          </a:p>
          <a:p>
            <a:endParaRPr lang="en-US" sz="2800" dirty="0" smtClean="0"/>
          </a:p>
          <a:p>
            <a:r>
              <a:rPr lang="en-US" sz="2800" dirty="0" smtClean="0"/>
              <a:t>Are </a:t>
            </a:r>
            <a:r>
              <a:rPr lang="en-US" sz="2800" dirty="0"/>
              <a:t>you aware that the weekly tithe </a:t>
            </a:r>
            <a:r>
              <a:rPr lang="en-US" sz="2800" dirty="0" smtClean="0"/>
              <a:t>( 10% ) that </a:t>
            </a:r>
            <a:r>
              <a:rPr lang="en-US" sz="2800" dirty="0"/>
              <a:t>you are being told to give to your body is NOT a New Testament teaching </a:t>
            </a:r>
            <a:r>
              <a:rPr lang="en-US" sz="2800" dirty="0" smtClean="0"/>
              <a:t>and </a:t>
            </a:r>
            <a:r>
              <a:rPr lang="en-US" sz="2800" dirty="0"/>
              <a:t>was </a:t>
            </a:r>
            <a:r>
              <a:rPr lang="en-US" sz="2800" dirty="0" smtClean="0"/>
              <a:t>“not ever” practiced </a:t>
            </a:r>
            <a:r>
              <a:rPr lang="en-US" sz="2800" dirty="0"/>
              <a:t>by the early Christian church? </a:t>
            </a:r>
            <a:br>
              <a:rPr lang="en-US" sz="2800" dirty="0"/>
            </a:br>
            <a:r>
              <a:rPr lang="en-US" sz="2800" dirty="0" smtClean="0"/>
              <a:t>Fact: It </a:t>
            </a:r>
            <a:r>
              <a:rPr lang="en-US" sz="2800" dirty="0"/>
              <a:t>was </a:t>
            </a:r>
            <a:r>
              <a:rPr lang="en-US" sz="2800" dirty="0" smtClean="0"/>
              <a:t>an Old Testament law to the Israelites and it was food, not money. It was not meant for Gentile saints.   Paul said in the New Testament:  </a:t>
            </a:r>
            <a:r>
              <a:rPr lang="en-US" sz="2800" dirty="0" smtClean="0">
                <a:solidFill>
                  <a:schemeClr val="accent1">
                    <a:lumMod val="75000"/>
                  </a:schemeClr>
                </a:solidFill>
              </a:rPr>
              <a:t>“Let </a:t>
            </a:r>
            <a:r>
              <a:rPr lang="en-US" sz="2800" dirty="0">
                <a:solidFill>
                  <a:schemeClr val="accent1">
                    <a:lumMod val="75000"/>
                  </a:schemeClr>
                </a:solidFill>
              </a:rPr>
              <a:t>him who stole steal no longer, but rather let him labor, working with his hands what is good, that he may have something to give him who has </a:t>
            </a:r>
            <a:r>
              <a:rPr lang="en-US" sz="2800" dirty="0" smtClean="0">
                <a:solidFill>
                  <a:schemeClr val="accent1">
                    <a:lumMod val="75000"/>
                  </a:schemeClr>
                </a:solidFill>
              </a:rPr>
              <a:t>need”</a:t>
            </a:r>
            <a:r>
              <a:rPr lang="en-US" sz="2800" dirty="0" smtClean="0"/>
              <a:t>. </a:t>
            </a:r>
            <a:r>
              <a:rPr lang="en-US" sz="2800" dirty="0"/>
              <a:t>Ephesians </a:t>
            </a:r>
            <a:r>
              <a:rPr lang="en-US" sz="2800" dirty="0" smtClean="0"/>
              <a:t>4:28</a:t>
            </a:r>
          </a:p>
          <a:p>
            <a:endParaRPr lang="en-US" sz="2800" dirty="0" smtClean="0"/>
          </a:p>
          <a:p>
            <a:r>
              <a:rPr lang="en-US" sz="2800" dirty="0" smtClean="0"/>
              <a:t>He also said: “</a:t>
            </a:r>
            <a:r>
              <a:rPr lang="en-US" sz="2800" i="1" dirty="0" smtClean="0">
                <a:solidFill>
                  <a:schemeClr val="accent1">
                    <a:lumMod val="75000"/>
                  </a:schemeClr>
                </a:solidFill>
              </a:rPr>
              <a:t>Every </a:t>
            </a:r>
            <a:r>
              <a:rPr lang="en-US" sz="2800" i="1" dirty="0">
                <a:solidFill>
                  <a:schemeClr val="accent1">
                    <a:lumMod val="75000"/>
                  </a:schemeClr>
                </a:solidFill>
              </a:rPr>
              <a:t>man </a:t>
            </a:r>
            <a:r>
              <a:rPr lang="en-US" sz="2800" i="1" u="sng" dirty="0">
                <a:solidFill>
                  <a:schemeClr val="accent1">
                    <a:lumMod val="75000"/>
                  </a:schemeClr>
                </a:solidFill>
              </a:rPr>
              <a:t>according as he </a:t>
            </a:r>
            <a:r>
              <a:rPr lang="en-US" sz="2800" i="1" u="sng" dirty="0" err="1">
                <a:solidFill>
                  <a:schemeClr val="accent1">
                    <a:lumMod val="75000"/>
                  </a:schemeClr>
                </a:solidFill>
              </a:rPr>
              <a:t>purposeth</a:t>
            </a:r>
            <a:r>
              <a:rPr lang="en-US" sz="2800" i="1" u="sng" dirty="0">
                <a:solidFill>
                  <a:schemeClr val="accent1">
                    <a:lumMod val="75000"/>
                  </a:schemeClr>
                </a:solidFill>
              </a:rPr>
              <a:t> in his heart</a:t>
            </a:r>
            <a:r>
              <a:rPr lang="en-US" sz="2800" i="1" dirty="0">
                <a:solidFill>
                  <a:schemeClr val="accent1">
                    <a:lumMod val="75000"/>
                  </a:schemeClr>
                </a:solidFill>
              </a:rPr>
              <a:t>, so let him give; not grudgingly, or of necessity: for God </a:t>
            </a:r>
            <a:r>
              <a:rPr lang="en-US" sz="2800" i="1" dirty="0" err="1">
                <a:solidFill>
                  <a:schemeClr val="accent1">
                    <a:lumMod val="75000"/>
                  </a:schemeClr>
                </a:solidFill>
              </a:rPr>
              <a:t>loveth</a:t>
            </a:r>
            <a:r>
              <a:rPr lang="en-US" sz="2800" i="1" dirty="0">
                <a:solidFill>
                  <a:schemeClr val="accent1">
                    <a:lumMod val="75000"/>
                  </a:schemeClr>
                </a:solidFill>
              </a:rPr>
              <a:t> a cheerful giver”</a:t>
            </a:r>
            <a:r>
              <a:rPr lang="en-US" sz="2800" dirty="0"/>
              <a:t> 2</a:t>
            </a:r>
            <a:r>
              <a:rPr lang="en-US" sz="2800" dirty="0" smtClean="0"/>
              <a:t> </a:t>
            </a:r>
            <a:r>
              <a:rPr lang="en-US" sz="2800" dirty="0"/>
              <a:t>Corinthians </a:t>
            </a:r>
            <a:r>
              <a:rPr lang="en-US" sz="2800" dirty="0" smtClean="0"/>
              <a:t>9:6-7</a:t>
            </a:r>
          </a:p>
          <a:p>
            <a:r>
              <a:rPr lang="en-US" sz="2800" dirty="0"/>
              <a:t> </a:t>
            </a:r>
          </a:p>
        </p:txBody>
      </p:sp>
    </p:spTree>
    <p:extLst>
      <p:ext uri="{BB962C8B-B14F-4D97-AF65-F5344CB8AC3E}">
        <p14:creationId xmlns:p14="http://schemas.microsoft.com/office/powerpoint/2010/main" val="11139904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417415"/>
          </a:xfrm>
          <a:prstGeom prst="rect">
            <a:avLst/>
          </a:prstGeom>
        </p:spPr>
        <p:txBody>
          <a:bodyPr wrap="square">
            <a:spAutoFit/>
          </a:bodyPr>
          <a:lstStyle/>
          <a:p>
            <a:r>
              <a:rPr lang="en-US" sz="2800" dirty="0">
                <a:solidFill>
                  <a:srgbClr val="FF0000"/>
                </a:solidFill>
              </a:rPr>
              <a:t>No instruction of the tithe ( 10% )  was </a:t>
            </a:r>
            <a:r>
              <a:rPr lang="en-US" sz="2800" dirty="0" smtClean="0">
                <a:solidFill>
                  <a:srgbClr val="FF0000"/>
                </a:solidFill>
              </a:rPr>
              <a:t>ever given </a:t>
            </a:r>
            <a:r>
              <a:rPr lang="en-US" sz="2800" dirty="0">
                <a:solidFill>
                  <a:srgbClr val="FF0000"/>
                </a:solidFill>
              </a:rPr>
              <a:t>to the Gentile converts </a:t>
            </a:r>
            <a:r>
              <a:rPr lang="en-US" sz="2800" dirty="0" smtClean="0">
                <a:solidFill>
                  <a:srgbClr val="FF0000"/>
                </a:solidFill>
              </a:rPr>
              <a:t>that believed on Jesus Christ</a:t>
            </a:r>
            <a:r>
              <a:rPr lang="en-US" sz="2800" dirty="0" smtClean="0"/>
              <a:t>. </a:t>
            </a:r>
            <a:endParaRPr lang="en-US" sz="2800" dirty="0"/>
          </a:p>
          <a:p>
            <a:r>
              <a:rPr lang="en-US" sz="2800" dirty="0" smtClean="0"/>
              <a:t>One should give it </a:t>
            </a:r>
            <a:r>
              <a:rPr lang="en-US" sz="2800" dirty="0"/>
              <a:t>to needy </a:t>
            </a:r>
            <a:r>
              <a:rPr lang="en-US" sz="2800" dirty="0" smtClean="0"/>
              <a:t>brothers, use it to proclaim </a:t>
            </a:r>
            <a:r>
              <a:rPr lang="en-US" sz="2800" dirty="0"/>
              <a:t>the </a:t>
            </a:r>
            <a:r>
              <a:rPr lang="en-US" sz="2800" dirty="0" smtClean="0"/>
              <a:t>gospel, </a:t>
            </a:r>
            <a:r>
              <a:rPr lang="en-US" sz="2800" dirty="0"/>
              <a:t>be wise stewards </a:t>
            </a:r>
            <a:r>
              <a:rPr lang="en-US" sz="2800" dirty="0" smtClean="0"/>
              <a:t>but </a:t>
            </a:r>
            <a:r>
              <a:rPr lang="en-US" sz="2800" dirty="0"/>
              <a:t>not support a faulty unbiblical model of man (teaching false ways against God’s </a:t>
            </a:r>
            <a:r>
              <a:rPr lang="en-US" sz="2800" dirty="0" smtClean="0"/>
              <a:t>Word) </a:t>
            </a:r>
            <a:r>
              <a:rPr lang="en-US" sz="2800" dirty="0"/>
              <a:t>that is wasting the </a:t>
            </a:r>
            <a:r>
              <a:rPr lang="en-US" sz="2800" dirty="0" smtClean="0"/>
              <a:t>Lord’s resources. That </a:t>
            </a:r>
            <a:r>
              <a:rPr lang="en-US" sz="2800" dirty="0"/>
              <a:t>would be sinful</a:t>
            </a:r>
            <a:r>
              <a:rPr lang="en-US" sz="2800" dirty="0" smtClean="0"/>
              <a:t>! </a:t>
            </a:r>
          </a:p>
          <a:p>
            <a:r>
              <a:rPr lang="en-US" sz="2800" dirty="0" smtClean="0"/>
              <a:t>The </a:t>
            </a:r>
            <a:r>
              <a:rPr lang="en-US" sz="2800" dirty="0"/>
              <a:t>tithe was re-started in pagan Rome around the late 4th century to pay for unbiblical "lifted up" clergy wages and special buildings. Sadly the modern religious places today run </a:t>
            </a:r>
            <a:r>
              <a:rPr lang="en-US" sz="2800" dirty="0" smtClean="0"/>
              <a:t>the same way, using money </a:t>
            </a:r>
            <a:r>
              <a:rPr lang="en-US" sz="2800" dirty="0"/>
              <a:t>for unbiblical salaries, buildings </a:t>
            </a:r>
            <a:r>
              <a:rPr lang="en-US" sz="2800" dirty="0" smtClean="0"/>
              <a:t>parking lots etc. </a:t>
            </a:r>
            <a:r>
              <a:rPr lang="en-US" sz="2800" dirty="0"/>
              <a:t>while God's plan for His true church body is left behind. They use the tithe to </a:t>
            </a:r>
            <a:r>
              <a:rPr lang="en-US" sz="2800" dirty="0">
                <a:solidFill>
                  <a:srgbClr val="FF0000"/>
                </a:solidFill>
              </a:rPr>
              <a:t>extract money from </a:t>
            </a:r>
            <a:r>
              <a:rPr lang="en-US" sz="2800" dirty="0" smtClean="0">
                <a:solidFill>
                  <a:srgbClr val="FF0000"/>
                </a:solidFill>
              </a:rPr>
              <a:t>you; </a:t>
            </a:r>
            <a:r>
              <a:rPr lang="en-US" sz="2800" dirty="0" smtClean="0"/>
              <a:t>don’t </a:t>
            </a:r>
            <a:r>
              <a:rPr lang="en-US" sz="2800" dirty="0"/>
              <a:t>be fooled. The New Testament bible has NO mention of a tithe "for Gentiles" but rather giving from the heart and for the need. </a:t>
            </a:r>
            <a:r>
              <a:rPr lang="en-US" sz="2800" dirty="0" smtClean="0"/>
              <a:t>(Jesus </a:t>
            </a:r>
            <a:r>
              <a:rPr lang="en-US" sz="2800" dirty="0"/>
              <a:t>only refers to it once </a:t>
            </a:r>
            <a:r>
              <a:rPr lang="en-US" sz="2800" dirty="0" smtClean="0"/>
              <a:t>and </a:t>
            </a:r>
            <a:r>
              <a:rPr lang="en-US" sz="2800" dirty="0"/>
              <a:t>that was only to the </a:t>
            </a:r>
            <a:r>
              <a:rPr lang="en-US" sz="2800" dirty="0" smtClean="0"/>
              <a:t>Jews not gentiles.)</a:t>
            </a:r>
          </a:p>
          <a:p>
            <a:r>
              <a:rPr lang="en-US" sz="2800" dirty="0"/>
              <a:t> </a:t>
            </a:r>
          </a:p>
        </p:txBody>
      </p:sp>
    </p:spTree>
    <p:extLst>
      <p:ext uri="{BB962C8B-B14F-4D97-AF65-F5344CB8AC3E}">
        <p14:creationId xmlns:p14="http://schemas.microsoft.com/office/powerpoint/2010/main" val="37120855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3999" cy="369332"/>
          </a:xfrm>
          <a:prstGeom prst="rect">
            <a:avLst/>
          </a:prstGeom>
        </p:spPr>
        <p:txBody>
          <a:bodyPr wrap="square">
            <a:spAutoFit/>
          </a:bodyPr>
          <a:lstStyle/>
          <a:p>
            <a:r>
              <a:rPr lang="en-US" dirty="0" smtClean="0"/>
              <a:t>   </a:t>
            </a:r>
            <a:endParaRPr lang="en-US" dirty="0"/>
          </a:p>
        </p:txBody>
      </p:sp>
      <p:sp>
        <p:nvSpPr>
          <p:cNvPr id="3" name="Rectangle 2"/>
          <p:cNvSpPr/>
          <p:nvPr/>
        </p:nvSpPr>
        <p:spPr>
          <a:xfrm>
            <a:off x="0" y="0"/>
            <a:ext cx="9143999" cy="12372618"/>
          </a:xfrm>
          <a:prstGeom prst="rect">
            <a:avLst/>
          </a:prstGeom>
        </p:spPr>
        <p:txBody>
          <a:bodyPr wrap="square">
            <a:spAutoFit/>
          </a:bodyPr>
          <a:lstStyle/>
          <a:p>
            <a:r>
              <a:rPr lang="en-US" sz="2400" dirty="0" smtClean="0"/>
              <a:t>Many of the false teaching modern pastors will use Malachi 3 to say “you don’t want to rob God”! This is scripture twisting at best, dishonest and  clearly not biblical at all! </a:t>
            </a:r>
          </a:p>
          <a:p>
            <a:r>
              <a:rPr lang="en-US" sz="2400" dirty="0"/>
              <a:t>“</a:t>
            </a:r>
            <a:r>
              <a:rPr lang="en-US" sz="2400" dirty="0">
                <a:solidFill>
                  <a:schemeClr val="tx2">
                    <a:lumMod val="60000"/>
                    <a:lumOff val="40000"/>
                  </a:schemeClr>
                </a:solidFill>
              </a:rPr>
              <a:t>Will a man rob </a:t>
            </a:r>
            <a:r>
              <a:rPr lang="en-US" sz="2400" dirty="0" smtClean="0">
                <a:solidFill>
                  <a:schemeClr val="tx2">
                    <a:lumMod val="60000"/>
                    <a:lumOff val="40000"/>
                  </a:schemeClr>
                </a:solidFill>
              </a:rPr>
              <a:t>God? Yet </a:t>
            </a:r>
            <a:r>
              <a:rPr lang="en-US" sz="2400" dirty="0">
                <a:solidFill>
                  <a:schemeClr val="tx2">
                    <a:lumMod val="60000"/>
                    <a:lumOff val="40000"/>
                  </a:schemeClr>
                </a:solidFill>
              </a:rPr>
              <a:t>you have robbed </a:t>
            </a:r>
            <a:r>
              <a:rPr lang="en-US" sz="2400" dirty="0" smtClean="0">
                <a:solidFill>
                  <a:schemeClr val="tx2">
                    <a:lumMod val="60000"/>
                    <a:lumOff val="40000"/>
                  </a:schemeClr>
                </a:solidFill>
              </a:rPr>
              <a:t>Me! But </a:t>
            </a:r>
            <a:r>
              <a:rPr lang="en-US" sz="2400" dirty="0">
                <a:solidFill>
                  <a:schemeClr val="tx2">
                    <a:lumMod val="60000"/>
                    <a:lumOff val="40000"/>
                  </a:schemeClr>
                </a:solidFill>
              </a:rPr>
              <a:t>you say</a:t>
            </a:r>
            <a:r>
              <a:rPr lang="en-US" sz="2400" dirty="0" smtClean="0">
                <a:solidFill>
                  <a:schemeClr val="tx2">
                    <a:lumMod val="60000"/>
                    <a:lumOff val="40000"/>
                  </a:schemeClr>
                </a:solidFill>
              </a:rPr>
              <a:t>, ‘</a:t>
            </a:r>
            <a:r>
              <a:rPr lang="en-US" sz="2400" dirty="0">
                <a:solidFill>
                  <a:schemeClr val="tx2">
                    <a:lumMod val="60000"/>
                    <a:lumOff val="40000"/>
                  </a:schemeClr>
                </a:solidFill>
              </a:rPr>
              <a:t>In what way have we robbed You</a:t>
            </a:r>
            <a:r>
              <a:rPr lang="en-US" sz="2400" dirty="0" smtClean="0">
                <a:solidFill>
                  <a:schemeClr val="tx2">
                    <a:lumMod val="60000"/>
                    <a:lumOff val="40000"/>
                  </a:schemeClr>
                </a:solidFill>
              </a:rPr>
              <a:t>?’  In </a:t>
            </a:r>
            <a:r>
              <a:rPr lang="en-US" sz="2400" dirty="0">
                <a:solidFill>
                  <a:schemeClr val="tx2">
                    <a:lumMod val="60000"/>
                    <a:lumOff val="40000"/>
                  </a:schemeClr>
                </a:solidFill>
              </a:rPr>
              <a:t>tithes and </a:t>
            </a:r>
            <a:r>
              <a:rPr lang="en-US" sz="2400" dirty="0" smtClean="0">
                <a:solidFill>
                  <a:schemeClr val="tx2">
                    <a:lumMod val="60000"/>
                    <a:lumOff val="40000"/>
                  </a:schemeClr>
                </a:solidFill>
              </a:rPr>
              <a:t>offerings. You </a:t>
            </a:r>
            <a:r>
              <a:rPr lang="en-US" sz="2400" dirty="0">
                <a:solidFill>
                  <a:schemeClr val="tx2">
                    <a:lumMod val="60000"/>
                    <a:lumOff val="40000"/>
                  </a:schemeClr>
                </a:solidFill>
              </a:rPr>
              <a:t>are cursed with a </a:t>
            </a:r>
            <a:r>
              <a:rPr lang="en-US" sz="2400" dirty="0" smtClean="0">
                <a:solidFill>
                  <a:schemeClr val="tx2">
                    <a:lumMod val="60000"/>
                    <a:lumOff val="40000"/>
                  </a:schemeClr>
                </a:solidFill>
              </a:rPr>
              <a:t>curse, For </a:t>
            </a:r>
            <a:r>
              <a:rPr lang="en-US" sz="2400" dirty="0">
                <a:solidFill>
                  <a:schemeClr val="tx2">
                    <a:lumMod val="60000"/>
                    <a:lumOff val="40000"/>
                  </a:schemeClr>
                </a:solidFill>
              </a:rPr>
              <a:t>you have robbed </a:t>
            </a:r>
            <a:r>
              <a:rPr lang="en-US" sz="2400" dirty="0" smtClean="0">
                <a:solidFill>
                  <a:schemeClr val="tx2">
                    <a:lumMod val="60000"/>
                    <a:lumOff val="40000"/>
                  </a:schemeClr>
                </a:solidFill>
              </a:rPr>
              <a:t>Me, </a:t>
            </a:r>
            <a:r>
              <a:rPr lang="en-US" sz="2400" i="1" dirty="0" smtClean="0">
                <a:solidFill>
                  <a:schemeClr val="tx2">
                    <a:lumMod val="60000"/>
                    <a:lumOff val="40000"/>
                  </a:schemeClr>
                </a:solidFill>
              </a:rPr>
              <a:t>Even</a:t>
            </a:r>
            <a:r>
              <a:rPr lang="en-US" sz="2400" dirty="0" smtClean="0">
                <a:solidFill>
                  <a:schemeClr val="tx2">
                    <a:lumMod val="60000"/>
                    <a:lumOff val="40000"/>
                  </a:schemeClr>
                </a:solidFill>
              </a:rPr>
              <a:t> </a:t>
            </a:r>
            <a:r>
              <a:rPr lang="en-US" sz="2400" dirty="0">
                <a:solidFill>
                  <a:schemeClr val="tx2">
                    <a:lumMod val="60000"/>
                    <a:lumOff val="40000"/>
                  </a:schemeClr>
                </a:solidFill>
              </a:rPr>
              <a:t>this whole </a:t>
            </a:r>
            <a:r>
              <a:rPr lang="en-US" sz="2400" dirty="0" smtClean="0">
                <a:solidFill>
                  <a:schemeClr val="tx2">
                    <a:lumMod val="60000"/>
                    <a:lumOff val="40000"/>
                  </a:schemeClr>
                </a:solidFill>
              </a:rPr>
              <a:t>nation.</a:t>
            </a:r>
            <a:r>
              <a:rPr lang="en-US" sz="2400" baseline="30000" dirty="0">
                <a:solidFill>
                  <a:schemeClr val="tx2">
                    <a:lumMod val="60000"/>
                    <a:lumOff val="40000"/>
                  </a:schemeClr>
                </a:solidFill>
              </a:rPr>
              <a:t> </a:t>
            </a:r>
            <a:r>
              <a:rPr lang="en-US" sz="2400" dirty="0" smtClean="0">
                <a:solidFill>
                  <a:schemeClr val="tx2">
                    <a:lumMod val="60000"/>
                    <a:lumOff val="40000"/>
                  </a:schemeClr>
                </a:solidFill>
              </a:rPr>
              <a:t>Bring </a:t>
            </a:r>
            <a:r>
              <a:rPr lang="en-US" sz="2400" dirty="0">
                <a:solidFill>
                  <a:schemeClr val="tx2">
                    <a:lumMod val="60000"/>
                    <a:lumOff val="40000"/>
                  </a:schemeClr>
                </a:solidFill>
              </a:rPr>
              <a:t>all the tithes into the </a:t>
            </a:r>
            <a:r>
              <a:rPr lang="en-US" sz="2400" dirty="0" smtClean="0">
                <a:solidFill>
                  <a:schemeClr val="tx2">
                    <a:lumMod val="60000"/>
                    <a:lumOff val="40000"/>
                  </a:schemeClr>
                </a:solidFill>
              </a:rPr>
              <a:t>storehouse, That </a:t>
            </a:r>
            <a:r>
              <a:rPr lang="en-US" sz="2400" dirty="0">
                <a:solidFill>
                  <a:schemeClr val="tx2">
                    <a:lumMod val="60000"/>
                    <a:lumOff val="40000"/>
                  </a:schemeClr>
                </a:solidFill>
              </a:rPr>
              <a:t>there may be food in My </a:t>
            </a:r>
            <a:r>
              <a:rPr lang="en-US" sz="2400" dirty="0" smtClean="0">
                <a:solidFill>
                  <a:schemeClr val="tx2">
                    <a:lumMod val="60000"/>
                    <a:lumOff val="40000"/>
                  </a:schemeClr>
                </a:solidFill>
              </a:rPr>
              <a:t>house” </a:t>
            </a:r>
            <a:r>
              <a:rPr lang="en-US" sz="2400" dirty="0" smtClean="0"/>
              <a:t>(Malachi 3)</a:t>
            </a:r>
            <a:endParaRPr lang="en-US" sz="2400" dirty="0">
              <a:solidFill>
                <a:schemeClr val="tx2">
                  <a:lumMod val="60000"/>
                  <a:lumOff val="40000"/>
                </a:schemeClr>
              </a:solidFill>
            </a:endParaRPr>
          </a:p>
          <a:p>
            <a:r>
              <a:rPr lang="en-US" sz="2400" dirty="0" smtClean="0"/>
              <a:t>Remember to always read God’s Word in context. This verse was for the nation of Israel and the Israelites only. The tithe was a 10</a:t>
            </a:r>
            <a:r>
              <a:rPr lang="en-US" sz="2400" baseline="30000" dirty="0" smtClean="0"/>
              <a:t>th</a:t>
            </a:r>
            <a:r>
              <a:rPr lang="en-US" sz="2400" dirty="0" smtClean="0"/>
              <a:t> of the crop they harvested and they were to bring it into the storehouse. Again many modern pastors will say the church building is the store house but this is a lie! It was the Temple in Jerusalem. To be biblical you would have to get several bags of produce and hand them to the pastor who’s building was in Israel and… you would both be Jews. </a:t>
            </a:r>
          </a:p>
          <a:p>
            <a:r>
              <a:rPr lang="en-US" sz="2400" dirty="0" smtClean="0"/>
              <a:t>You see how silly this gets don’t you? It is about greed not truth.</a:t>
            </a:r>
          </a:p>
          <a:p>
            <a:r>
              <a:rPr lang="en-US" sz="2400" dirty="0" smtClean="0"/>
              <a:t>It is all done to remove your money from you or they can’t survive.</a:t>
            </a:r>
          </a:p>
          <a:p>
            <a:r>
              <a:rPr lang="en-US" sz="2400" dirty="0" smtClean="0"/>
              <a:t>* So why have you been </a:t>
            </a:r>
            <a:r>
              <a:rPr lang="en-US" sz="2400" dirty="0" smtClean="0">
                <a:solidFill>
                  <a:srgbClr val="FF0000"/>
                </a:solidFill>
              </a:rPr>
              <a:t>lied</a:t>
            </a:r>
            <a:r>
              <a:rPr lang="en-US" sz="2400" dirty="0" smtClean="0"/>
              <a:t> to all these years about giving the tithe?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 </a:t>
            </a:r>
            <a:endParaRPr lang="en-US" dirty="0"/>
          </a:p>
        </p:txBody>
      </p:sp>
    </p:spTree>
    <p:extLst>
      <p:ext uri="{BB962C8B-B14F-4D97-AF65-F5344CB8AC3E}">
        <p14:creationId xmlns:p14="http://schemas.microsoft.com/office/powerpoint/2010/main" val="41174666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610600" cy="7478970"/>
          </a:xfrm>
          <a:prstGeom prst="rect">
            <a:avLst/>
          </a:prstGeom>
          <a:noFill/>
        </p:spPr>
        <p:txBody>
          <a:bodyPr wrap="square" rtlCol="0">
            <a:spAutoFit/>
          </a:bodyPr>
          <a:lstStyle/>
          <a:p>
            <a:pPr algn="ctr"/>
            <a:r>
              <a:rPr lang="en-US" sz="2400" b="1" dirty="0" smtClean="0"/>
              <a:t>Redoing What God Has Done Away With</a:t>
            </a:r>
            <a:endParaRPr lang="en-US" sz="2400" dirty="0"/>
          </a:p>
          <a:p>
            <a:r>
              <a:rPr lang="en-US" sz="2400" dirty="0"/>
              <a:t>D</a:t>
            </a:r>
            <a:r>
              <a:rPr lang="en-US" sz="2400" dirty="0" smtClean="0"/>
              <a:t>enominational religion has wrongly recreated many </a:t>
            </a:r>
            <a:r>
              <a:rPr lang="en-US" sz="2400" dirty="0"/>
              <a:t>areas</a:t>
            </a:r>
            <a:r>
              <a:rPr lang="en-US" sz="2400" dirty="0" smtClean="0"/>
              <a:t> (here are 3) that God has done away with from the Old Testament.</a:t>
            </a:r>
            <a:endParaRPr lang="en-US" sz="2400" dirty="0"/>
          </a:p>
          <a:p>
            <a:pPr marL="457200" indent="-457200">
              <a:buAutoNum type="arabicPeriod"/>
            </a:pPr>
            <a:r>
              <a:rPr lang="en-US" sz="2400" dirty="0" smtClean="0"/>
              <a:t>In the Old Testament, God required a temple of stone to dwell in. Modern religion has brought back the building as a religious focus, against God’s desire. </a:t>
            </a:r>
            <a:r>
              <a:rPr lang="en-US" sz="2400" dirty="0"/>
              <a:t>Today He dwells in the believer by the Holy Spirit. </a:t>
            </a:r>
            <a:r>
              <a:rPr lang="en-US" sz="2400" dirty="0" smtClean="0"/>
              <a:t> (Acts 7:48)</a:t>
            </a:r>
          </a:p>
          <a:p>
            <a:pPr marL="457200" indent="-457200">
              <a:buAutoNum type="arabicPeriod"/>
            </a:pPr>
            <a:r>
              <a:rPr lang="en-US" sz="2400" dirty="0" smtClean="0"/>
              <a:t>In the Old Testament, God had special priests that performed religious duties.  That was done away with when Christ died and the veil as torn. The modern body has reinstalled the lording over/CEO pastor vs the priesthood of each believer. </a:t>
            </a:r>
            <a:r>
              <a:rPr lang="en-US" sz="2400" dirty="0"/>
              <a:t>Now all men are to be priests unto God. </a:t>
            </a:r>
            <a:r>
              <a:rPr lang="en-US" sz="2400" dirty="0" smtClean="0"/>
              <a:t>(1 Peter 2:5)</a:t>
            </a:r>
          </a:p>
          <a:p>
            <a:pPr marL="457200" indent="-457200">
              <a:buAutoNum type="arabicPeriod"/>
            </a:pPr>
            <a:r>
              <a:rPr lang="en-US" sz="2400" dirty="0" smtClean="0"/>
              <a:t>The old Testament, had the Israelites bringing animal sacrifices, offerings and tithes to the temple for worship.  Christ’s death and resurrection became the ultimate sacrifice for us and now the modern body teaches the tithe and worship services.  Now we are to be the holy, living sacrifice.  (Romans 12:1-2)</a:t>
            </a:r>
          </a:p>
          <a:p>
            <a:endParaRPr lang="en-US" sz="2400" dirty="0" smtClean="0"/>
          </a:p>
          <a:p>
            <a:pPr marL="457200" indent="-457200">
              <a:buAutoNum type="arabicPeriod"/>
            </a:pPr>
            <a:endParaRPr lang="en-US" sz="2400" dirty="0"/>
          </a:p>
          <a:p>
            <a:endParaRPr lang="en-US" sz="2400" dirty="0"/>
          </a:p>
        </p:txBody>
      </p:sp>
    </p:spTree>
    <p:extLst>
      <p:ext uri="{BB962C8B-B14F-4D97-AF65-F5344CB8AC3E}">
        <p14:creationId xmlns:p14="http://schemas.microsoft.com/office/powerpoint/2010/main" val="368913284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pPr algn="ctr"/>
            <a:r>
              <a:rPr lang="en-US" sz="2400" b="1" dirty="0" smtClean="0">
                <a:solidFill>
                  <a:srgbClr val="00B0F0"/>
                </a:solidFill>
              </a:rPr>
              <a:t>        Some Will Ask Does Doctrine Really Matter?</a:t>
            </a:r>
          </a:p>
          <a:p>
            <a:pPr algn="ctr"/>
            <a:r>
              <a:rPr lang="en-US" sz="2400" dirty="0" smtClean="0"/>
              <a:t>          Doctrine simply means = bible teachings.</a:t>
            </a:r>
          </a:p>
          <a:p>
            <a:r>
              <a:rPr lang="en-US" sz="2400" dirty="0"/>
              <a:t>Do you know how important doctrinal truth is? You can't be saved without biblical truth, period!</a:t>
            </a:r>
          </a:p>
          <a:p>
            <a:r>
              <a:rPr lang="en-US" sz="2400" dirty="0" smtClean="0"/>
              <a:t>Paul </a:t>
            </a:r>
            <a:r>
              <a:rPr lang="en-US" sz="2400" dirty="0"/>
              <a:t>said this: </a:t>
            </a:r>
            <a:r>
              <a:rPr lang="en-US" sz="2400" dirty="0">
                <a:solidFill>
                  <a:schemeClr val="accent1"/>
                </a:solidFill>
              </a:rPr>
              <a:t>Moreover, brethren, I declare to you the gospel which I preached to you, which also you received and in which you stand, </a:t>
            </a:r>
            <a:r>
              <a:rPr lang="en-US" sz="2400" baseline="30000" dirty="0">
                <a:solidFill>
                  <a:schemeClr val="accent1"/>
                </a:solidFill>
              </a:rPr>
              <a:t>2 </a:t>
            </a:r>
            <a:r>
              <a:rPr lang="en-US" sz="2400" dirty="0">
                <a:solidFill>
                  <a:schemeClr val="accent1"/>
                </a:solidFill>
              </a:rPr>
              <a:t>by which also you are saved, </a:t>
            </a:r>
            <a:r>
              <a:rPr lang="en-US" sz="2400" dirty="0">
                <a:solidFill>
                  <a:srgbClr val="FF0000"/>
                </a:solidFill>
              </a:rPr>
              <a:t>if you hold fast that word </a:t>
            </a:r>
            <a:r>
              <a:rPr lang="en-US" sz="2400" dirty="0">
                <a:solidFill>
                  <a:schemeClr val="accent1"/>
                </a:solidFill>
              </a:rPr>
              <a:t>which I preached to you—unless you believed in vain</a:t>
            </a:r>
            <a:r>
              <a:rPr lang="en-US" sz="2400" dirty="0" smtClean="0">
                <a:solidFill>
                  <a:schemeClr val="accent1"/>
                </a:solidFill>
              </a:rPr>
              <a:t>.   </a:t>
            </a:r>
            <a:r>
              <a:rPr lang="en-US" sz="2400" dirty="0" smtClean="0"/>
              <a:t>1 Corinthians 15:1</a:t>
            </a:r>
            <a:endParaRPr lang="en-US" sz="2400" dirty="0"/>
          </a:p>
          <a:p>
            <a:r>
              <a:rPr lang="en-US" sz="2400" dirty="0" smtClean="0"/>
              <a:t>And this: </a:t>
            </a:r>
            <a:r>
              <a:rPr lang="en-US" sz="2400" dirty="0" smtClean="0">
                <a:solidFill>
                  <a:schemeClr val="accent1"/>
                </a:solidFill>
              </a:rPr>
              <a:t>Take </a:t>
            </a:r>
            <a:r>
              <a:rPr lang="en-US" sz="2400" dirty="0">
                <a:solidFill>
                  <a:schemeClr val="accent1"/>
                </a:solidFill>
              </a:rPr>
              <a:t>heed to yourself and to the doctrine. </a:t>
            </a:r>
            <a:r>
              <a:rPr lang="en-US" sz="2400" dirty="0">
                <a:solidFill>
                  <a:srgbClr val="FF0000"/>
                </a:solidFill>
              </a:rPr>
              <a:t>Continue in them, for in doing this you will save both yourself </a:t>
            </a:r>
            <a:r>
              <a:rPr lang="en-US" sz="2400" dirty="0">
                <a:solidFill>
                  <a:schemeClr val="accent1"/>
                </a:solidFill>
              </a:rPr>
              <a:t>and those who hear you</a:t>
            </a:r>
            <a:r>
              <a:rPr lang="en-US" sz="2400" dirty="0"/>
              <a:t> </a:t>
            </a:r>
            <a:endParaRPr lang="en-US" sz="2400" dirty="0" smtClean="0"/>
          </a:p>
          <a:p>
            <a:r>
              <a:rPr lang="en-US" sz="2400" dirty="0" smtClean="0"/>
              <a:t>1 </a:t>
            </a:r>
            <a:r>
              <a:rPr lang="en-US" sz="2400" dirty="0"/>
              <a:t>Timothy 4:16</a:t>
            </a:r>
          </a:p>
          <a:p>
            <a:r>
              <a:rPr lang="en-US" sz="2400" dirty="0" smtClean="0"/>
              <a:t>And finally this: </a:t>
            </a:r>
            <a:r>
              <a:rPr lang="en-US" sz="2400" dirty="0" smtClean="0">
                <a:solidFill>
                  <a:schemeClr val="accent1"/>
                </a:solidFill>
              </a:rPr>
              <a:t>But </a:t>
            </a:r>
            <a:r>
              <a:rPr lang="en-US" sz="2400" dirty="0">
                <a:solidFill>
                  <a:schemeClr val="accent1"/>
                </a:solidFill>
              </a:rPr>
              <a:t>even if we, or an angel from heaven, preach any other gospel to you than what we have preached to you, </a:t>
            </a:r>
            <a:r>
              <a:rPr lang="en-US" sz="2400" dirty="0">
                <a:solidFill>
                  <a:srgbClr val="FF0000"/>
                </a:solidFill>
              </a:rPr>
              <a:t>let him be accursed</a:t>
            </a:r>
            <a:r>
              <a:rPr lang="en-US" sz="2400" dirty="0"/>
              <a:t>. Galatians </a:t>
            </a:r>
            <a:r>
              <a:rPr lang="en-US" sz="2400" dirty="0" smtClean="0"/>
              <a:t>1:8</a:t>
            </a:r>
          </a:p>
          <a:p>
            <a:r>
              <a:rPr lang="en-US" sz="2400" dirty="0"/>
              <a:t>Jesus said: </a:t>
            </a:r>
            <a:r>
              <a:rPr lang="en-US" sz="2400" dirty="0">
                <a:solidFill>
                  <a:srgbClr val="FF0000"/>
                </a:solidFill>
              </a:rPr>
              <a:t>“be ye perfect as your Father in heaven is perfect</a:t>
            </a:r>
            <a:r>
              <a:rPr lang="en-US" sz="2400" dirty="0"/>
              <a:t>. Matt 5:48</a:t>
            </a:r>
          </a:p>
          <a:p>
            <a:r>
              <a:rPr lang="en-US" sz="2400" dirty="0" smtClean="0"/>
              <a:t>If your religious body does not teach a biblical gospel you will be accursed for supporting it. </a:t>
            </a:r>
            <a:r>
              <a:rPr lang="en-US" sz="2400" dirty="0"/>
              <a:t>T</a:t>
            </a:r>
            <a:r>
              <a:rPr lang="en-US" sz="2400" dirty="0" smtClean="0"/>
              <a:t>hat is something  to consider!</a:t>
            </a:r>
            <a:endParaRPr lang="en-US" sz="2400" dirty="0"/>
          </a:p>
          <a:p>
            <a:r>
              <a:rPr lang="en-US" sz="2400" dirty="0"/>
              <a:t> </a:t>
            </a:r>
            <a:r>
              <a:rPr lang="en-US" sz="2400" dirty="0" smtClean="0"/>
              <a:t>(This is why we reject the modern religious places as they are false.)</a:t>
            </a:r>
          </a:p>
        </p:txBody>
      </p:sp>
    </p:spTree>
    <p:extLst>
      <p:ext uri="{BB962C8B-B14F-4D97-AF65-F5344CB8AC3E}">
        <p14:creationId xmlns:p14="http://schemas.microsoft.com/office/powerpoint/2010/main" val="42924034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555641"/>
          </a:xfrm>
          <a:prstGeom prst="rect">
            <a:avLst/>
          </a:prstGeom>
        </p:spPr>
        <p:txBody>
          <a:bodyPr wrap="square">
            <a:spAutoFit/>
          </a:bodyPr>
          <a:lstStyle/>
          <a:p>
            <a:r>
              <a:rPr lang="en-US" sz="2800" dirty="0" smtClean="0"/>
              <a:t>       </a:t>
            </a:r>
            <a:r>
              <a:rPr lang="en-US" sz="2800" dirty="0" smtClean="0">
                <a:solidFill>
                  <a:schemeClr val="tx2">
                    <a:lumMod val="60000"/>
                    <a:lumOff val="40000"/>
                  </a:schemeClr>
                </a:solidFill>
              </a:rPr>
              <a:t>What </a:t>
            </a:r>
            <a:r>
              <a:rPr lang="en-US" sz="2800" dirty="0">
                <a:solidFill>
                  <a:schemeClr val="tx2">
                    <a:lumMod val="60000"/>
                    <a:lumOff val="40000"/>
                  </a:schemeClr>
                </a:solidFill>
              </a:rPr>
              <a:t>is the goal </a:t>
            </a:r>
            <a:r>
              <a:rPr lang="en-US" sz="2800" dirty="0" smtClean="0">
                <a:solidFill>
                  <a:schemeClr val="tx2">
                    <a:lumMod val="60000"/>
                    <a:lumOff val="40000"/>
                  </a:schemeClr>
                </a:solidFill>
              </a:rPr>
              <a:t>of ALL </a:t>
            </a:r>
            <a:r>
              <a:rPr lang="en-US" sz="2800" dirty="0">
                <a:solidFill>
                  <a:schemeClr val="tx2">
                    <a:lumMod val="60000"/>
                    <a:lumOff val="40000"/>
                  </a:schemeClr>
                </a:solidFill>
              </a:rPr>
              <a:t>true Christ </a:t>
            </a:r>
            <a:r>
              <a:rPr lang="en-US" sz="2800" dirty="0" smtClean="0">
                <a:solidFill>
                  <a:schemeClr val="tx2">
                    <a:lumMod val="60000"/>
                    <a:lumOff val="40000"/>
                  </a:schemeClr>
                </a:solidFill>
              </a:rPr>
              <a:t>seekers? </a:t>
            </a:r>
          </a:p>
          <a:p>
            <a:r>
              <a:rPr lang="en-US" sz="2800" dirty="0" smtClean="0"/>
              <a:t>It is </a:t>
            </a:r>
            <a:r>
              <a:rPr lang="en-US" sz="2800" dirty="0"/>
              <a:t>living in His truth and growing in holiness for the coming </a:t>
            </a:r>
            <a:r>
              <a:rPr lang="en-US" sz="2800" dirty="0" smtClean="0"/>
              <a:t>King. </a:t>
            </a:r>
            <a:r>
              <a:rPr lang="en-US" sz="2800" dirty="0"/>
              <a:t>(1 Peter 1:15; Hebrews 12:14) Many will say </a:t>
            </a:r>
            <a:r>
              <a:rPr lang="en-US" sz="2800" dirty="0" smtClean="0"/>
              <a:t>“well </a:t>
            </a:r>
            <a:r>
              <a:rPr lang="en-US" sz="2800" dirty="0"/>
              <a:t>no church body is </a:t>
            </a:r>
            <a:r>
              <a:rPr lang="en-US" sz="2800" dirty="0" smtClean="0"/>
              <a:t>perfect </a:t>
            </a:r>
            <a:r>
              <a:rPr lang="en-US" sz="2800" dirty="0"/>
              <a:t>as even the bible shows their many faults in the New </a:t>
            </a:r>
            <a:r>
              <a:rPr lang="en-US" sz="2800" dirty="0" smtClean="0"/>
              <a:t>Testament”. </a:t>
            </a:r>
            <a:r>
              <a:rPr lang="en-US" sz="2800" dirty="0"/>
              <a:t>While this is true, those bodies were still all called to "</a:t>
            </a:r>
            <a:r>
              <a:rPr lang="en-US" sz="2800" dirty="0">
                <a:solidFill>
                  <a:schemeClr val="tx2">
                    <a:lumMod val="60000"/>
                    <a:lumOff val="40000"/>
                  </a:schemeClr>
                </a:solidFill>
              </a:rPr>
              <a:t>repent</a:t>
            </a:r>
            <a:r>
              <a:rPr lang="en-US" sz="2800" dirty="0"/>
              <a:t>" and were told to strive for </a:t>
            </a:r>
            <a:r>
              <a:rPr lang="en-US" sz="2800" dirty="0">
                <a:solidFill>
                  <a:schemeClr val="tx2">
                    <a:lumMod val="60000"/>
                    <a:lumOff val="40000"/>
                  </a:schemeClr>
                </a:solidFill>
              </a:rPr>
              <a:t>perfection</a:t>
            </a:r>
            <a:r>
              <a:rPr lang="en-US" sz="2800" dirty="0"/>
              <a:t> with solid biblical doctrine </a:t>
            </a:r>
            <a:r>
              <a:rPr lang="en-US" sz="2800" dirty="0" smtClean="0"/>
              <a:t>(Matt 5:48) or </a:t>
            </a:r>
            <a:r>
              <a:rPr lang="en-US" sz="2800" dirty="0"/>
              <a:t>they were </a:t>
            </a:r>
            <a:r>
              <a:rPr lang="en-US" sz="2800" dirty="0" smtClean="0"/>
              <a:t>told </a:t>
            </a:r>
            <a:r>
              <a:rPr lang="en-US" sz="2800" dirty="0"/>
              <a:t>their lampstands would be removed by Christ Himself. Will you and your body repent and return to biblical works or will you settle for less and fall short of what God has commanded you to do…obey Him fully? </a:t>
            </a:r>
          </a:p>
          <a:p>
            <a:r>
              <a:rPr lang="en-US" sz="2800" dirty="0"/>
              <a:t>Jesus said: </a:t>
            </a:r>
            <a:r>
              <a:rPr lang="en-US" sz="2800" dirty="0">
                <a:solidFill>
                  <a:srgbClr val="FF0000"/>
                </a:solidFill>
              </a:rPr>
              <a:t>Remember therefore from where you have fallen; repent and do the first works, or else I will come to you quickly and remove your lampstand from its place—unless you repent </a:t>
            </a:r>
            <a:r>
              <a:rPr lang="en-US" sz="2800" dirty="0"/>
              <a:t>Revelation </a:t>
            </a:r>
            <a:r>
              <a:rPr lang="en-US" sz="2800" dirty="0" smtClean="0"/>
              <a:t>2:5</a:t>
            </a:r>
            <a:endParaRPr lang="en-US" sz="2800" dirty="0"/>
          </a:p>
        </p:txBody>
      </p:sp>
    </p:spTree>
    <p:extLst>
      <p:ext uri="{BB962C8B-B14F-4D97-AF65-F5344CB8AC3E}">
        <p14:creationId xmlns:p14="http://schemas.microsoft.com/office/powerpoint/2010/main" val="1726894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494085"/>
          </a:xfrm>
          <a:prstGeom prst="rect">
            <a:avLst/>
          </a:prstGeom>
        </p:spPr>
        <p:txBody>
          <a:bodyPr wrap="square">
            <a:spAutoFit/>
          </a:bodyPr>
          <a:lstStyle/>
          <a:p>
            <a:r>
              <a:rPr lang="en-US" sz="2800" dirty="0" smtClean="0">
                <a:solidFill>
                  <a:schemeClr val="tx2">
                    <a:lumMod val="60000"/>
                    <a:lumOff val="40000"/>
                  </a:schemeClr>
                </a:solidFill>
              </a:rPr>
              <a:t>      </a:t>
            </a:r>
            <a:r>
              <a:rPr lang="en-US" sz="2800" dirty="0" smtClean="0"/>
              <a:t>10 Unbiblical Issues with Denominational Religion</a:t>
            </a:r>
          </a:p>
          <a:p>
            <a:r>
              <a:rPr lang="en-US" sz="2800" dirty="0" smtClean="0"/>
              <a:t>**************************************************</a:t>
            </a:r>
            <a:endParaRPr lang="en-US" sz="2800" dirty="0"/>
          </a:p>
          <a:p>
            <a:r>
              <a:rPr lang="en-US" sz="2800" dirty="0" smtClean="0">
                <a:solidFill>
                  <a:schemeClr val="tx2">
                    <a:lumMod val="60000"/>
                    <a:lumOff val="40000"/>
                  </a:schemeClr>
                </a:solidFill>
              </a:rPr>
              <a:t>1) Its gospel </a:t>
            </a:r>
            <a:r>
              <a:rPr lang="en-US" sz="2800" dirty="0">
                <a:solidFill>
                  <a:schemeClr val="tx2">
                    <a:lumMod val="60000"/>
                    <a:lumOff val="40000"/>
                  </a:schemeClr>
                </a:solidFill>
              </a:rPr>
              <a:t>message is </a:t>
            </a:r>
            <a:r>
              <a:rPr lang="en-US" sz="2800" dirty="0" smtClean="0">
                <a:solidFill>
                  <a:schemeClr val="tx2">
                    <a:lumMod val="60000"/>
                    <a:lumOff val="40000"/>
                  </a:schemeClr>
                </a:solidFill>
              </a:rPr>
              <a:t>watered down and unbiblical </a:t>
            </a:r>
            <a:endParaRPr lang="en-US" sz="2800" dirty="0"/>
          </a:p>
          <a:p>
            <a:r>
              <a:rPr lang="en-US" sz="2800" dirty="0" smtClean="0">
                <a:solidFill>
                  <a:schemeClr val="accent1"/>
                </a:solidFill>
              </a:rPr>
              <a:t>2) Its</a:t>
            </a:r>
            <a:r>
              <a:rPr lang="en-US" sz="2800" dirty="0" smtClean="0">
                <a:solidFill>
                  <a:schemeClr val="tx2">
                    <a:lumMod val="60000"/>
                    <a:lumOff val="40000"/>
                  </a:schemeClr>
                </a:solidFill>
              </a:rPr>
              <a:t> </a:t>
            </a:r>
            <a:r>
              <a:rPr lang="en-US" sz="2800" dirty="0">
                <a:solidFill>
                  <a:schemeClr val="tx2">
                    <a:lumMod val="60000"/>
                    <a:lumOff val="40000"/>
                  </a:schemeClr>
                </a:solidFill>
              </a:rPr>
              <a:t>modern </a:t>
            </a:r>
            <a:r>
              <a:rPr lang="en-US" sz="2800" dirty="0" smtClean="0">
                <a:solidFill>
                  <a:schemeClr val="tx2">
                    <a:lumMod val="60000"/>
                    <a:lumOff val="40000"/>
                  </a:schemeClr>
                </a:solidFill>
              </a:rPr>
              <a:t>pastor </a:t>
            </a:r>
            <a:r>
              <a:rPr lang="en-US" sz="2800" dirty="0">
                <a:solidFill>
                  <a:schemeClr val="tx2">
                    <a:lumMod val="60000"/>
                    <a:lumOff val="40000"/>
                  </a:schemeClr>
                </a:solidFill>
              </a:rPr>
              <a:t>role is not found in God’s </a:t>
            </a:r>
            <a:r>
              <a:rPr lang="en-US" sz="2800" dirty="0" smtClean="0">
                <a:solidFill>
                  <a:schemeClr val="tx2">
                    <a:lumMod val="60000"/>
                    <a:lumOff val="40000"/>
                  </a:schemeClr>
                </a:solidFill>
              </a:rPr>
              <a:t>Word </a:t>
            </a:r>
            <a:endParaRPr lang="en-US" sz="2800" dirty="0">
              <a:solidFill>
                <a:schemeClr val="tx2">
                  <a:lumMod val="60000"/>
                  <a:lumOff val="40000"/>
                </a:schemeClr>
              </a:solidFill>
            </a:endParaRPr>
          </a:p>
          <a:p>
            <a:r>
              <a:rPr lang="en-US" sz="2800" dirty="0" smtClean="0">
                <a:solidFill>
                  <a:schemeClr val="tx2">
                    <a:lumMod val="60000"/>
                    <a:lumOff val="40000"/>
                  </a:schemeClr>
                </a:solidFill>
              </a:rPr>
              <a:t>3) Its “building </a:t>
            </a:r>
            <a:r>
              <a:rPr lang="en-US" sz="2800" smtClean="0">
                <a:solidFill>
                  <a:schemeClr val="tx2">
                    <a:lumMod val="60000"/>
                    <a:lumOff val="40000"/>
                  </a:schemeClr>
                </a:solidFill>
              </a:rPr>
              <a:t>centered mindset” </a:t>
            </a:r>
            <a:r>
              <a:rPr lang="en-US" sz="2800" dirty="0" smtClean="0">
                <a:solidFill>
                  <a:schemeClr val="tx2">
                    <a:lumMod val="60000"/>
                    <a:lumOff val="40000"/>
                  </a:schemeClr>
                </a:solidFill>
              </a:rPr>
              <a:t>is unbiblical &amp; pagan </a:t>
            </a:r>
          </a:p>
          <a:p>
            <a:r>
              <a:rPr lang="en-US" sz="2800" dirty="0" smtClean="0">
                <a:solidFill>
                  <a:schemeClr val="tx2">
                    <a:lumMod val="60000"/>
                    <a:lumOff val="40000"/>
                  </a:schemeClr>
                </a:solidFill>
              </a:rPr>
              <a:t>4) It is often filled up with worldly goats, not holy sheep</a:t>
            </a:r>
            <a:br>
              <a:rPr lang="en-US" sz="2800" dirty="0" smtClean="0">
                <a:solidFill>
                  <a:schemeClr val="tx2">
                    <a:lumMod val="60000"/>
                    <a:lumOff val="40000"/>
                  </a:schemeClr>
                </a:solidFill>
              </a:rPr>
            </a:br>
            <a:r>
              <a:rPr lang="en-US" sz="2800" dirty="0" smtClean="0">
                <a:solidFill>
                  <a:schemeClr val="tx2">
                    <a:lumMod val="60000"/>
                    <a:lumOff val="40000"/>
                  </a:schemeClr>
                </a:solidFill>
              </a:rPr>
              <a:t>5) Its men and woman are not taught true biblical holiness </a:t>
            </a:r>
          </a:p>
          <a:p>
            <a:r>
              <a:rPr lang="en-US" sz="2800" dirty="0" smtClean="0">
                <a:solidFill>
                  <a:schemeClr val="tx2">
                    <a:lumMod val="60000"/>
                    <a:lumOff val="40000"/>
                  </a:schemeClr>
                </a:solidFill>
              </a:rPr>
              <a:t>6) Its additional church membership steps are not in the bible</a:t>
            </a:r>
          </a:p>
          <a:p>
            <a:r>
              <a:rPr lang="en-US" sz="2800" dirty="0" smtClean="0">
                <a:solidFill>
                  <a:schemeClr val="tx2">
                    <a:lumMod val="60000"/>
                    <a:lumOff val="40000"/>
                  </a:schemeClr>
                </a:solidFill>
              </a:rPr>
              <a:t>7) It is more program &amp; man centered, not Christ centered</a:t>
            </a:r>
          </a:p>
          <a:p>
            <a:r>
              <a:rPr lang="en-US" sz="2800" dirty="0" smtClean="0">
                <a:solidFill>
                  <a:schemeClr val="tx2">
                    <a:lumMod val="60000"/>
                    <a:lumOff val="40000"/>
                  </a:schemeClr>
                </a:solidFill>
              </a:rPr>
              <a:t>8) Its worship leaders, youth pastors and weekly man led practices are not taught in the bible</a:t>
            </a:r>
          </a:p>
          <a:p>
            <a:r>
              <a:rPr lang="en-US" sz="2800" dirty="0" smtClean="0">
                <a:solidFill>
                  <a:schemeClr val="tx2">
                    <a:lumMod val="60000"/>
                    <a:lumOff val="40000"/>
                  </a:schemeClr>
                </a:solidFill>
              </a:rPr>
              <a:t>9) Its teaching of the tithe is not found in the New Testament</a:t>
            </a:r>
          </a:p>
          <a:p>
            <a:r>
              <a:rPr lang="en-US" sz="2800" dirty="0" smtClean="0">
                <a:solidFill>
                  <a:schemeClr val="tx2">
                    <a:lumMod val="60000"/>
                    <a:lumOff val="40000"/>
                  </a:schemeClr>
                </a:solidFill>
              </a:rPr>
              <a:t>10 ) Its very foundation, practices and history are built on man’s traditions not biblical truth.</a:t>
            </a:r>
            <a:r>
              <a:rPr lang="en-US" sz="2400" dirty="0" smtClean="0">
                <a:solidFill>
                  <a:srgbClr val="FF0000"/>
                </a:solidFill>
              </a:rPr>
              <a:t>         </a:t>
            </a:r>
          </a:p>
          <a:p>
            <a:r>
              <a:rPr lang="en-US" sz="2400" dirty="0">
                <a:solidFill>
                  <a:srgbClr val="FF0000"/>
                </a:solidFill>
              </a:rPr>
              <a:t> </a:t>
            </a:r>
            <a:r>
              <a:rPr lang="en-US" sz="2400" dirty="0" smtClean="0">
                <a:solidFill>
                  <a:srgbClr val="FF0000"/>
                </a:solidFill>
              </a:rPr>
              <a:t>Why would you practice what man has built vs what God has ordained?</a:t>
            </a:r>
            <a:endParaRPr lang="en-US" sz="2400" dirty="0">
              <a:solidFill>
                <a:srgbClr val="FF0000"/>
              </a:solidFill>
            </a:endParaRPr>
          </a:p>
        </p:txBody>
      </p:sp>
    </p:spTree>
    <p:extLst>
      <p:ext uri="{BB962C8B-B14F-4D97-AF65-F5344CB8AC3E}">
        <p14:creationId xmlns:p14="http://schemas.microsoft.com/office/powerpoint/2010/main" val="291675583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399"/>
            <a:ext cx="8915400" cy="8340745"/>
          </a:xfrm>
          <a:prstGeom prst="rect">
            <a:avLst/>
          </a:prstGeom>
        </p:spPr>
        <p:txBody>
          <a:bodyPr wrap="square">
            <a:spAutoFit/>
          </a:bodyPr>
          <a:lstStyle/>
          <a:p>
            <a:r>
              <a:rPr lang="en-US" sz="3200" dirty="0" smtClean="0"/>
              <a:t>                         Will You Eat Poison?</a:t>
            </a:r>
          </a:p>
          <a:p>
            <a:r>
              <a:rPr lang="en-US" sz="2800" dirty="0" smtClean="0"/>
              <a:t>Do </a:t>
            </a:r>
            <a:r>
              <a:rPr lang="en-US" sz="2800" dirty="0"/>
              <a:t>you know that </a:t>
            </a:r>
            <a:r>
              <a:rPr lang="en-US" sz="2800" dirty="0" smtClean="0"/>
              <a:t>there is only a very small </a:t>
            </a:r>
            <a:r>
              <a:rPr lang="en-US" sz="2800" dirty="0"/>
              <a:t>amount of </a:t>
            </a:r>
            <a:r>
              <a:rPr lang="en-US" sz="2800" dirty="0" smtClean="0"/>
              <a:t>poison in rat bait as most of it is protein. So </a:t>
            </a:r>
            <a:r>
              <a:rPr lang="en-US" sz="2800" dirty="0"/>
              <a:t>now knowing that, will you still willingly eat </a:t>
            </a:r>
            <a:r>
              <a:rPr lang="en-US" sz="2800" dirty="0" smtClean="0"/>
              <a:t>some? </a:t>
            </a:r>
            <a:r>
              <a:rPr lang="en-US" sz="2800" dirty="0"/>
              <a:t>Of course not as you know that even just a little poison can indeed </a:t>
            </a:r>
            <a:r>
              <a:rPr lang="en-US" sz="2800" dirty="0" smtClean="0"/>
              <a:t>kill you</a:t>
            </a:r>
            <a:r>
              <a:rPr lang="en-US" sz="2800" dirty="0"/>
              <a:t>. </a:t>
            </a:r>
            <a:endParaRPr lang="en-US" sz="2800" dirty="0" smtClean="0"/>
          </a:p>
          <a:p>
            <a:r>
              <a:rPr lang="en-US" sz="2800" dirty="0"/>
              <a:t>P</a:t>
            </a:r>
            <a:r>
              <a:rPr lang="en-US" sz="2800" dirty="0" smtClean="0"/>
              <a:t>lease </a:t>
            </a:r>
            <a:r>
              <a:rPr lang="en-US" sz="2800" dirty="0"/>
              <a:t>know if you willingly ignore or leave out any of God's truth; it shows your true heart for </a:t>
            </a:r>
            <a:r>
              <a:rPr lang="en-US" sz="2800" dirty="0" smtClean="0"/>
              <a:t>Him or </a:t>
            </a:r>
            <a:r>
              <a:rPr lang="en-US" sz="2800" dirty="0"/>
              <a:t>lack of </a:t>
            </a:r>
            <a:r>
              <a:rPr lang="en-US" sz="2800" dirty="0" smtClean="0"/>
              <a:t>it. </a:t>
            </a:r>
            <a:r>
              <a:rPr lang="en-US" sz="2800" dirty="0"/>
              <a:t>It can destroy your walk, your </a:t>
            </a:r>
            <a:r>
              <a:rPr lang="en-US" sz="2800" dirty="0" smtClean="0"/>
              <a:t>growth, your testimony </a:t>
            </a:r>
            <a:r>
              <a:rPr lang="en-US" sz="2800" dirty="0"/>
              <a:t>and perhaps even your eternal soul. Does God require His truth be maintained or man's </a:t>
            </a:r>
            <a:r>
              <a:rPr lang="en-US" sz="2800" dirty="0" smtClean="0"/>
              <a:t>error filled traditions</a:t>
            </a:r>
            <a:r>
              <a:rPr lang="en-US" sz="2800" dirty="0"/>
              <a:t>? </a:t>
            </a:r>
            <a:r>
              <a:rPr lang="en-US" sz="2800" dirty="0" smtClean="0"/>
              <a:t>The fact is  </a:t>
            </a:r>
            <a:r>
              <a:rPr lang="en-US" sz="2800" dirty="0"/>
              <a:t>unbiblical </a:t>
            </a:r>
            <a:r>
              <a:rPr lang="en-US" sz="2800" dirty="0" smtClean="0"/>
              <a:t>ways/sin; even though small can </a:t>
            </a:r>
            <a:r>
              <a:rPr lang="en-US" sz="2800" dirty="0"/>
              <a:t>destroy much. </a:t>
            </a:r>
            <a:endParaRPr lang="en-US" sz="2800" dirty="0" smtClean="0"/>
          </a:p>
          <a:p>
            <a:r>
              <a:rPr lang="en-US" sz="2800" dirty="0" smtClean="0"/>
              <a:t>Paul </a:t>
            </a:r>
            <a:r>
              <a:rPr lang="en-US" sz="2800" dirty="0"/>
              <a:t>warned: </a:t>
            </a:r>
            <a:r>
              <a:rPr lang="en-US" sz="2800" dirty="0" smtClean="0"/>
              <a:t>“</a:t>
            </a:r>
            <a:r>
              <a:rPr lang="en-US" sz="2800" dirty="0" smtClean="0">
                <a:solidFill>
                  <a:schemeClr val="accent1"/>
                </a:solidFill>
              </a:rPr>
              <a:t>A </a:t>
            </a:r>
            <a:r>
              <a:rPr lang="en-US" sz="2800" dirty="0">
                <a:solidFill>
                  <a:schemeClr val="accent1"/>
                </a:solidFill>
              </a:rPr>
              <a:t>little leaven leavens the whole </a:t>
            </a:r>
            <a:r>
              <a:rPr lang="en-US" sz="2800" dirty="0" smtClean="0">
                <a:solidFill>
                  <a:schemeClr val="accent1"/>
                </a:solidFill>
              </a:rPr>
              <a:t>lump</a:t>
            </a:r>
            <a:r>
              <a:rPr lang="en-US" sz="2800" dirty="0" smtClean="0"/>
              <a:t>”. </a:t>
            </a:r>
            <a:r>
              <a:rPr lang="en-US" sz="2800" dirty="0"/>
              <a:t>Galatians </a:t>
            </a:r>
            <a:r>
              <a:rPr lang="en-US" sz="2800" dirty="0" smtClean="0"/>
              <a:t>5:9</a:t>
            </a:r>
            <a:r>
              <a:rPr lang="en-US" sz="2800" dirty="0"/>
              <a:t> </a:t>
            </a:r>
            <a:endParaRPr lang="en-US" sz="2800" dirty="0" smtClean="0"/>
          </a:p>
          <a:p>
            <a:r>
              <a:rPr lang="en-US" sz="2800" dirty="0" smtClean="0"/>
              <a:t>Jesus said: “</a:t>
            </a:r>
            <a:r>
              <a:rPr lang="en-US" sz="2800" dirty="0" smtClean="0">
                <a:solidFill>
                  <a:srgbClr val="FF0000"/>
                </a:solidFill>
              </a:rPr>
              <a:t>For </a:t>
            </a:r>
            <a:r>
              <a:rPr lang="en-US" sz="2800" dirty="0">
                <a:solidFill>
                  <a:srgbClr val="FF0000"/>
                </a:solidFill>
              </a:rPr>
              <a:t>laying aside the commandment of God, you hold the tradition of </a:t>
            </a:r>
            <a:r>
              <a:rPr lang="en-US" sz="2800" dirty="0" smtClean="0">
                <a:solidFill>
                  <a:srgbClr val="FF0000"/>
                </a:solidFill>
              </a:rPr>
              <a:t>men.” </a:t>
            </a:r>
            <a:r>
              <a:rPr lang="en-US" sz="2800" dirty="0"/>
              <a:t>Matthew 7:8 </a:t>
            </a:r>
          </a:p>
          <a:p>
            <a:r>
              <a:rPr lang="en-US" sz="2800" dirty="0"/>
              <a:t> </a:t>
            </a:r>
          </a:p>
          <a:p>
            <a:endParaRPr lang="en-US" sz="2800" dirty="0" smtClean="0"/>
          </a:p>
          <a:p>
            <a:endParaRPr lang="en-US" sz="2800" dirty="0"/>
          </a:p>
          <a:p>
            <a:r>
              <a:rPr lang="en-US" sz="2800" dirty="0"/>
              <a:t> </a:t>
            </a:r>
          </a:p>
        </p:txBody>
      </p:sp>
    </p:spTree>
    <p:extLst>
      <p:ext uri="{BB962C8B-B14F-4D97-AF65-F5344CB8AC3E}">
        <p14:creationId xmlns:p14="http://schemas.microsoft.com/office/powerpoint/2010/main" val="22780904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740307"/>
          </a:xfrm>
          <a:prstGeom prst="rect">
            <a:avLst/>
          </a:prstGeom>
        </p:spPr>
        <p:txBody>
          <a:bodyPr wrap="square">
            <a:spAutoFit/>
          </a:bodyPr>
          <a:lstStyle/>
          <a:p>
            <a:r>
              <a:rPr lang="en-US" sz="2400" dirty="0"/>
              <a:t>The issue is that man's faulty religious traditions have over taken God's design for His </a:t>
            </a:r>
            <a:r>
              <a:rPr lang="en-US" sz="2400" dirty="0" smtClean="0"/>
              <a:t>body.  It </a:t>
            </a:r>
            <a:r>
              <a:rPr lang="en-US" sz="2400" dirty="0"/>
              <a:t>acts as a poison and denies the Holy Spirit's work. </a:t>
            </a:r>
            <a:endParaRPr lang="en-US" sz="2400" dirty="0" smtClean="0"/>
          </a:p>
          <a:p>
            <a:endParaRPr lang="en-US" sz="2400" dirty="0"/>
          </a:p>
          <a:p>
            <a:r>
              <a:rPr lang="en-US" sz="2400" dirty="0" smtClean="0"/>
              <a:t>Many </a:t>
            </a:r>
            <a:r>
              <a:rPr lang="en-US" sz="2400" dirty="0"/>
              <a:t>have plugged in man's traditions and this stifles </a:t>
            </a:r>
            <a:r>
              <a:rPr lang="en-US" sz="2400" dirty="0" smtClean="0"/>
              <a:t>truth. It also stunts  </a:t>
            </a:r>
            <a:r>
              <a:rPr lang="en-US" sz="2400" dirty="0"/>
              <a:t>the spiritual growth of people and in the end it kills </a:t>
            </a:r>
            <a:r>
              <a:rPr lang="en-US" sz="2400" dirty="0" smtClean="0"/>
              <a:t>truth. </a:t>
            </a:r>
            <a:r>
              <a:rPr lang="en-US" sz="2400" dirty="0"/>
              <a:t>This is NOT small at all. Do you recall that Ananias and Sapphire were killed for telling </a:t>
            </a:r>
            <a:r>
              <a:rPr lang="en-US" sz="2400" dirty="0" smtClean="0"/>
              <a:t>one </a:t>
            </a:r>
            <a:r>
              <a:rPr lang="en-US" sz="2400" dirty="0"/>
              <a:t>lie? (Acts 5) It is indeed rebellion and sin before a holy God to </a:t>
            </a:r>
            <a:r>
              <a:rPr lang="en-US" sz="2400" dirty="0" smtClean="0"/>
              <a:t>disobey even a little. </a:t>
            </a:r>
            <a:r>
              <a:rPr lang="en-US" sz="2400" dirty="0"/>
              <a:t>Will you repent or seek His truth for His glory?  </a:t>
            </a:r>
            <a:r>
              <a:rPr lang="en-US" sz="2400" dirty="0" smtClean="0"/>
              <a:t>Again </a:t>
            </a:r>
            <a:r>
              <a:rPr lang="en-US" sz="2400" dirty="0"/>
              <a:t>Jesus said: John 4:24 </a:t>
            </a:r>
            <a:endParaRPr lang="en-US" sz="2400" dirty="0" smtClean="0"/>
          </a:p>
          <a:p>
            <a:r>
              <a:rPr lang="en-US" sz="2400" dirty="0" smtClean="0"/>
              <a:t>                        “</a:t>
            </a:r>
            <a:r>
              <a:rPr lang="en-US" sz="2400" dirty="0">
                <a:solidFill>
                  <a:srgbClr val="FF0000"/>
                </a:solidFill>
              </a:rPr>
              <a:t>we must worship in spirit and truth</a:t>
            </a:r>
            <a:r>
              <a:rPr lang="en-US" sz="2400" dirty="0"/>
              <a:t>" </a:t>
            </a:r>
          </a:p>
          <a:p>
            <a:r>
              <a:rPr lang="en-US" sz="2400" dirty="0"/>
              <a:t>As you cling to man's religious ways and traditions know this; spiritual darkness will lead to man's death and then judgment.  </a:t>
            </a:r>
          </a:p>
          <a:p>
            <a:r>
              <a:rPr lang="en-US" sz="2400" dirty="0" smtClean="0">
                <a:solidFill>
                  <a:srgbClr val="FF0000"/>
                </a:solidFill>
              </a:rPr>
              <a:t>“For </a:t>
            </a:r>
            <a:r>
              <a:rPr lang="en-US" sz="2400" dirty="0">
                <a:solidFill>
                  <a:srgbClr val="FF0000"/>
                </a:solidFill>
              </a:rPr>
              <a:t>everyone practicing evil hates the light and does not come to the light, lest his deeds should be </a:t>
            </a:r>
            <a:r>
              <a:rPr lang="en-US" sz="2400" dirty="0" smtClean="0">
                <a:solidFill>
                  <a:srgbClr val="FF0000"/>
                </a:solidFill>
              </a:rPr>
              <a:t>exposed” </a:t>
            </a:r>
            <a:r>
              <a:rPr lang="en-US" sz="2400" dirty="0"/>
              <a:t>(John </a:t>
            </a:r>
            <a:r>
              <a:rPr lang="en-US" sz="2400" dirty="0" smtClean="0"/>
              <a:t>3:20) </a:t>
            </a:r>
            <a:endParaRPr lang="en-US" sz="2400" dirty="0" smtClean="0">
              <a:solidFill>
                <a:srgbClr val="FF0000"/>
              </a:solidFill>
            </a:endParaRPr>
          </a:p>
          <a:p>
            <a:r>
              <a:rPr lang="en-US" sz="2400" dirty="0" smtClean="0"/>
              <a:t>Godly </a:t>
            </a:r>
            <a:r>
              <a:rPr lang="en-US" sz="2400" dirty="0"/>
              <a:t>love brings us to proclaim these things and we want better for all people who will hear and then seek after Him. If you claim Him and really do want to be obedient to Christ who died on the cross for you.... please go on.</a:t>
            </a:r>
          </a:p>
        </p:txBody>
      </p:sp>
    </p:spTree>
    <p:extLst>
      <p:ext uri="{BB962C8B-B14F-4D97-AF65-F5344CB8AC3E}">
        <p14:creationId xmlns:p14="http://schemas.microsoft.com/office/powerpoint/2010/main" val="3653501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9067800" cy="6617196"/>
          </a:xfrm>
          <a:prstGeom prst="rect">
            <a:avLst/>
          </a:prstGeom>
        </p:spPr>
        <p:txBody>
          <a:bodyPr wrap="square">
            <a:spAutoFit/>
          </a:bodyPr>
          <a:lstStyle/>
          <a:p>
            <a:r>
              <a:rPr lang="en-US" sz="3200" dirty="0" smtClean="0"/>
              <a:t>               God Desires All Men to Be Saved</a:t>
            </a:r>
          </a:p>
          <a:p>
            <a:r>
              <a:rPr lang="en-US" sz="2800" dirty="0" smtClean="0">
                <a:solidFill>
                  <a:schemeClr val="tx2">
                    <a:lumMod val="60000"/>
                    <a:lumOff val="40000"/>
                  </a:schemeClr>
                </a:solidFill>
              </a:rPr>
              <a:t>“For </a:t>
            </a:r>
            <a:r>
              <a:rPr lang="en-US" sz="2800" dirty="0">
                <a:solidFill>
                  <a:schemeClr val="tx2">
                    <a:lumMod val="60000"/>
                    <a:lumOff val="40000"/>
                  </a:schemeClr>
                </a:solidFill>
              </a:rPr>
              <a:t>this is good and acceptable in the sight of God our Savior, who desires all men to be saved and to come to the knowledge of the </a:t>
            </a:r>
            <a:r>
              <a:rPr lang="en-US" sz="2800" dirty="0" smtClean="0">
                <a:solidFill>
                  <a:schemeClr val="tx2">
                    <a:lumMod val="60000"/>
                    <a:lumOff val="40000"/>
                  </a:schemeClr>
                </a:solidFill>
              </a:rPr>
              <a:t>truth”</a:t>
            </a:r>
            <a:r>
              <a:rPr lang="en-US" sz="2800" dirty="0" smtClean="0"/>
              <a:t>.  1 Timothy </a:t>
            </a:r>
            <a:r>
              <a:rPr lang="en-US" sz="2800" dirty="0"/>
              <a:t>2:3-4  </a:t>
            </a:r>
          </a:p>
          <a:p>
            <a:r>
              <a:rPr lang="en-US" sz="2800" dirty="0" smtClean="0"/>
              <a:t>According </a:t>
            </a:r>
            <a:r>
              <a:rPr lang="en-US" sz="2800" dirty="0"/>
              <a:t>to His Word, most people (even </a:t>
            </a:r>
            <a:r>
              <a:rPr lang="en-US" sz="2800" dirty="0" smtClean="0"/>
              <a:t>religious folks) </a:t>
            </a:r>
            <a:r>
              <a:rPr lang="en-US" sz="2800" dirty="0"/>
              <a:t>are not going to be saved in the end. They will not see God's </a:t>
            </a:r>
            <a:r>
              <a:rPr lang="en-US" sz="2800" dirty="0" smtClean="0"/>
              <a:t>glorious kingdom to come and they will perish! (Matthew 7) </a:t>
            </a:r>
          </a:p>
          <a:p>
            <a:r>
              <a:rPr lang="en-US" sz="2800" dirty="0" smtClean="0">
                <a:solidFill>
                  <a:srgbClr val="FF0000"/>
                </a:solidFill>
              </a:rPr>
              <a:t>“Enter </a:t>
            </a:r>
            <a:r>
              <a:rPr lang="en-US" sz="2800" dirty="0">
                <a:solidFill>
                  <a:srgbClr val="FF0000"/>
                </a:solidFill>
              </a:rPr>
              <a:t>by the narrow gate; for wide </a:t>
            </a:r>
            <a:r>
              <a:rPr lang="en-US" sz="2800" i="1" dirty="0">
                <a:solidFill>
                  <a:srgbClr val="FF0000"/>
                </a:solidFill>
              </a:rPr>
              <a:t>is</a:t>
            </a:r>
            <a:r>
              <a:rPr lang="en-US" sz="2800" dirty="0">
                <a:solidFill>
                  <a:srgbClr val="FF0000"/>
                </a:solidFill>
              </a:rPr>
              <a:t> the gate and broad </a:t>
            </a:r>
            <a:r>
              <a:rPr lang="en-US" sz="2800" i="1" dirty="0">
                <a:solidFill>
                  <a:srgbClr val="FF0000"/>
                </a:solidFill>
              </a:rPr>
              <a:t>is</a:t>
            </a:r>
            <a:r>
              <a:rPr lang="en-US" sz="2800" dirty="0">
                <a:solidFill>
                  <a:srgbClr val="FF0000"/>
                </a:solidFill>
              </a:rPr>
              <a:t> the way that leads to destruction, and there are many who go in by it. </a:t>
            </a:r>
            <a:r>
              <a:rPr lang="en-US" sz="2800" dirty="0" smtClean="0">
                <a:solidFill>
                  <a:srgbClr val="FF0000"/>
                </a:solidFill>
              </a:rPr>
              <a:t>Because </a:t>
            </a:r>
            <a:r>
              <a:rPr lang="en-US" sz="2800" dirty="0">
                <a:solidFill>
                  <a:srgbClr val="FF0000"/>
                </a:solidFill>
              </a:rPr>
              <a:t>narrow </a:t>
            </a:r>
            <a:r>
              <a:rPr lang="en-US" sz="2800" i="1" dirty="0">
                <a:solidFill>
                  <a:srgbClr val="FF0000"/>
                </a:solidFill>
              </a:rPr>
              <a:t>is</a:t>
            </a:r>
            <a:r>
              <a:rPr lang="en-US" sz="2800" dirty="0">
                <a:solidFill>
                  <a:srgbClr val="FF0000"/>
                </a:solidFill>
              </a:rPr>
              <a:t> the gate and difficult </a:t>
            </a:r>
            <a:r>
              <a:rPr lang="en-US" sz="2800" i="1" dirty="0">
                <a:solidFill>
                  <a:srgbClr val="FF0000"/>
                </a:solidFill>
              </a:rPr>
              <a:t>is</a:t>
            </a:r>
            <a:r>
              <a:rPr lang="en-US" sz="2800" dirty="0">
                <a:solidFill>
                  <a:srgbClr val="FF0000"/>
                </a:solidFill>
              </a:rPr>
              <a:t> the way which leads to life, and there are few who find </a:t>
            </a:r>
            <a:r>
              <a:rPr lang="en-US" sz="2800" dirty="0" smtClean="0">
                <a:solidFill>
                  <a:srgbClr val="FF0000"/>
                </a:solidFill>
              </a:rPr>
              <a:t>it”.</a:t>
            </a:r>
          </a:p>
          <a:p>
            <a:r>
              <a:rPr lang="en-US" sz="2800" dirty="0" smtClean="0"/>
              <a:t>(In Matthew 7 Jesus tells many they are “lawless ones”…  this means they left His ways. We hope that is not you?) </a:t>
            </a:r>
          </a:p>
          <a:p>
            <a:r>
              <a:rPr lang="en-US" sz="2800" dirty="0" smtClean="0"/>
              <a:t>We love God and all people too much to not speak out.                                     Man’s religion can’t save you; only His truth can! </a:t>
            </a:r>
            <a:r>
              <a:rPr lang="en-US" sz="2800" dirty="0"/>
              <a:t> </a:t>
            </a:r>
          </a:p>
        </p:txBody>
      </p:sp>
    </p:spTree>
    <p:extLst>
      <p:ext uri="{BB962C8B-B14F-4D97-AF65-F5344CB8AC3E}">
        <p14:creationId xmlns:p14="http://schemas.microsoft.com/office/powerpoint/2010/main" val="26546772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7848302"/>
          </a:xfrm>
          <a:prstGeom prst="rect">
            <a:avLst/>
          </a:prstGeom>
        </p:spPr>
        <p:txBody>
          <a:bodyPr wrap="square">
            <a:spAutoFit/>
          </a:bodyPr>
          <a:lstStyle/>
          <a:p>
            <a:r>
              <a:rPr lang="en-US" sz="2800" dirty="0" smtClean="0"/>
              <a:t>                            Where Are You Rooted ?</a:t>
            </a:r>
          </a:p>
          <a:p>
            <a:r>
              <a:rPr lang="en-US" sz="2800" dirty="0" smtClean="0"/>
              <a:t>You </a:t>
            </a:r>
            <a:r>
              <a:rPr lang="en-US" sz="2800" dirty="0"/>
              <a:t>must be rooted in God's holy Word. Are you </a:t>
            </a:r>
            <a:r>
              <a:rPr lang="en-US" sz="2800" dirty="0" smtClean="0"/>
              <a:t>there </a:t>
            </a:r>
            <a:r>
              <a:rPr lang="en-US" sz="2800" dirty="0"/>
              <a:t>today or are you more likely rooted in </a:t>
            </a:r>
            <a:r>
              <a:rPr lang="en-US" sz="2800" dirty="0" smtClean="0"/>
              <a:t>man’s ritual, </a:t>
            </a:r>
            <a:r>
              <a:rPr lang="en-US" sz="2800" dirty="0"/>
              <a:t>just like we </a:t>
            </a:r>
            <a:r>
              <a:rPr lang="en-US" sz="2800" dirty="0" smtClean="0"/>
              <a:t>were.  (We </a:t>
            </a:r>
            <a:r>
              <a:rPr lang="en-US" sz="2800" dirty="0"/>
              <a:t>were very spiritually blind </a:t>
            </a:r>
            <a:r>
              <a:rPr lang="en-US" sz="2800" dirty="0" smtClean="0"/>
              <a:t>ourselves.)</a:t>
            </a:r>
            <a:r>
              <a:rPr lang="en-US" sz="2800" dirty="0"/>
              <a:t>  Please don’t turn to fables over truth.</a:t>
            </a:r>
          </a:p>
          <a:p>
            <a:r>
              <a:rPr lang="en-US" sz="2800" dirty="0">
                <a:solidFill>
                  <a:schemeClr val="tx2">
                    <a:lumMod val="60000"/>
                    <a:lumOff val="40000"/>
                  </a:schemeClr>
                </a:solidFill>
              </a:rPr>
              <a:t>“and they will turn their ears away from the truth, and be turned aside to fables”.</a:t>
            </a:r>
            <a:r>
              <a:rPr lang="en-US" sz="2800" dirty="0"/>
              <a:t> 2 Timothy </a:t>
            </a:r>
            <a:r>
              <a:rPr lang="en-US" sz="2800" dirty="0" smtClean="0"/>
              <a:t>4:4</a:t>
            </a:r>
          </a:p>
          <a:p>
            <a:r>
              <a:rPr lang="en-US" sz="2800" dirty="0" smtClean="0"/>
              <a:t>So </a:t>
            </a:r>
            <a:r>
              <a:rPr lang="en-US" sz="2800" dirty="0"/>
              <a:t>the real question is this: do </a:t>
            </a:r>
            <a:r>
              <a:rPr lang="en-US" sz="2800" dirty="0" smtClean="0"/>
              <a:t>you, after reading all these facts, believe you worship </a:t>
            </a:r>
            <a:r>
              <a:rPr lang="en-US" sz="2800" dirty="0"/>
              <a:t>in spirit and truth? Jesus said "</a:t>
            </a:r>
            <a:r>
              <a:rPr lang="en-US" sz="2800" dirty="0">
                <a:solidFill>
                  <a:srgbClr val="FF0000"/>
                </a:solidFill>
              </a:rPr>
              <a:t>the Father is looking for such people</a:t>
            </a:r>
            <a:r>
              <a:rPr lang="en-US" sz="2800" dirty="0"/>
              <a:t>" (John 4:23) We are calling out to those who desire that as well. Will you hear this and seek </a:t>
            </a:r>
            <a:r>
              <a:rPr lang="en-US" sz="2800" dirty="0" smtClean="0"/>
              <a:t>His </a:t>
            </a:r>
            <a:r>
              <a:rPr lang="en-US" sz="2800" dirty="0"/>
              <a:t>biblical </a:t>
            </a:r>
            <a:r>
              <a:rPr lang="en-US" sz="2800" dirty="0" smtClean="0"/>
              <a:t>ways? </a:t>
            </a:r>
            <a:r>
              <a:rPr lang="en-US" sz="2800" dirty="0"/>
              <a:t>Or will you sit and practice man's religion that has ignored God's teachings and is far from the </a:t>
            </a:r>
            <a:r>
              <a:rPr lang="en-US" sz="2800" dirty="0" smtClean="0"/>
              <a:t>truth; leading only to God’s Wrath to come? </a:t>
            </a:r>
            <a:r>
              <a:rPr lang="en-US" sz="2800" dirty="0" smtClean="0">
                <a:solidFill>
                  <a:schemeClr val="tx2">
                    <a:lumMod val="60000"/>
                    <a:lumOff val="40000"/>
                  </a:schemeClr>
                </a:solidFill>
              </a:rPr>
              <a:t>“but </a:t>
            </a:r>
            <a:r>
              <a:rPr lang="en-US" sz="2800" dirty="0">
                <a:solidFill>
                  <a:schemeClr val="tx2">
                    <a:lumMod val="60000"/>
                    <a:lumOff val="40000"/>
                  </a:schemeClr>
                </a:solidFill>
              </a:rPr>
              <a:t>to those who are self-seeking and do not obey the truth, but obey unrighteousness—</a:t>
            </a:r>
            <a:r>
              <a:rPr lang="en-US" sz="2800" dirty="0"/>
              <a:t>indignation and </a:t>
            </a:r>
            <a:r>
              <a:rPr lang="en-US" sz="2800" b="1" dirty="0" smtClean="0"/>
              <a:t>wrath</a:t>
            </a:r>
            <a:r>
              <a:rPr lang="en-US" sz="2800" b="1" dirty="0" smtClean="0">
                <a:solidFill>
                  <a:schemeClr val="tx2">
                    <a:lumMod val="60000"/>
                    <a:lumOff val="40000"/>
                  </a:schemeClr>
                </a:solidFill>
              </a:rPr>
              <a:t>”  </a:t>
            </a:r>
            <a:r>
              <a:rPr lang="en-US" sz="2800" b="1" dirty="0" smtClean="0"/>
              <a:t>Romans 2:8</a:t>
            </a:r>
            <a:endParaRPr lang="en-US" sz="2800" dirty="0" smtClean="0"/>
          </a:p>
          <a:p>
            <a:endParaRPr lang="en-US" sz="2800" dirty="0"/>
          </a:p>
          <a:p>
            <a:r>
              <a:rPr lang="en-US" sz="2800" dirty="0"/>
              <a:t> </a:t>
            </a:r>
          </a:p>
        </p:txBody>
      </p:sp>
    </p:spTree>
    <p:extLst>
      <p:ext uri="{BB962C8B-B14F-4D97-AF65-F5344CB8AC3E}">
        <p14:creationId xmlns:p14="http://schemas.microsoft.com/office/powerpoint/2010/main" val="126944832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8002191"/>
          </a:xfrm>
          <a:prstGeom prst="rect">
            <a:avLst/>
          </a:prstGeom>
        </p:spPr>
        <p:txBody>
          <a:bodyPr wrap="square">
            <a:spAutoFit/>
          </a:bodyPr>
          <a:lstStyle/>
          <a:p>
            <a:r>
              <a:rPr lang="en-US" dirty="0"/>
              <a:t> </a:t>
            </a:r>
            <a:r>
              <a:rPr lang="en-US" sz="2400" dirty="0" smtClean="0"/>
              <a:t>We again challenge </a:t>
            </a:r>
            <a:r>
              <a:rPr lang="en-US" sz="2400" dirty="0"/>
              <a:t>you to test your ways and see how short you may be from hitting God's mark. We know this issue well because we were "way off" His truth when we were just sitting in the pews of the modern religious </a:t>
            </a:r>
            <a:r>
              <a:rPr lang="en-US" sz="2400" dirty="0" smtClean="0"/>
              <a:t>places!  </a:t>
            </a:r>
          </a:p>
          <a:p>
            <a:r>
              <a:rPr lang="en-US" sz="2400" dirty="0" smtClean="0"/>
              <a:t>*Not </a:t>
            </a:r>
            <a:r>
              <a:rPr lang="en-US" sz="2400" dirty="0"/>
              <a:t>one modern pastor or denominational member ever taught us these life changing biblical truths that are clearly taught in God's </a:t>
            </a:r>
            <a:r>
              <a:rPr lang="en-US" sz="2400" dirty="0" smtClean="0"/>
              <a:t>Word for His body.  How can this be?</a:t>
            </a:r>
          </a:p>
          <a:p>
            <a:r>
              <a:rPr lang="en-US" sz="2400" dirty="0" smtClean="0"/>
              <a:t>*Do </a:t>
            </a:r>
            <a:r>
              <a:rPr lang="en-US" sz="2400" dirty="0"/>
              <a:t>you know what they </a:t>
            </a:r>
            <a:r>
              <a:rPr lang="en-US" sz="2400" dirty="0" smtClean="0"/>
              <a:t>are, from </a:t>
            </a:r>
            <a:r>
              <a:rPr lang="en-US" sz="2400" dirty="0"/>
              <a:t>His W</a:t>
            </a:r>
            <a:r>
              <a:rPr lang="en-US" sz="2400" dirty="0" smtClean="0"/>
              <a:t>ord, and are you walking in them daily?   Shouldn’t you be if you claim Christ?</a:t>
            </a:r>
          </a:p>
          <a:p>
            <a:r>
              <a:rPr lang="en-US" sz="2400" dirty="0" smtClean="0"/>
              <a:t>*Are </a:t>
            </a:r>
            <a:r>
              <a:rPr lang="en-US" sz="2400" dirty="0"/>
              <a:t>you </a:t>
            </a:r>
            <a:r>
              <a:rPr lang="en-US" sz="2400" dirty="0" smtClean="0"/>
              <a:t>constantly studying  to </a:t>
            </a:r>
            <a:r>
              <a:rPr lang="en-US" sz="2400" dirty="0"/>
              <a:t>show yourself approved or are you ashamed by what you </a:t>
            </a:r>
            <a:r>
              <a:rPr lang="en-US" sz="2400" dirty="0" smtClean="0"/>
              <a:t>do </a:t>
            </a:r>
            <a:r>
              <a:rPr lang="en-US" sz="2400" dirty="0"/>
              <a:t>"not" know after many years of man's religion? </a:t>
            </a:r>
            <a:r>
              <a:rPr lang="en-US" sz="2400" dirty="0" smtClean="0"/>
              <a:t>(We </a:t>
            </a:r>
            <a:r>
              <a:rPr lang="en-US" sz="2400" dirty="0"/>
              <a:t>were ashamed </a:t>
            </a:r>
            <a:r>
              <a:rPr lang="en-US" sz="2400" dirty="0" smtClean="0"/>
              <a:t>and </a:t>
            </a:r>
            <a:r>
              <a:rPr lang="en-US" sz="2400" dirty="0"/>
              <a:t>we all are responsible before God to know His high holy </a:t>
            </a:r>
            <a:r>
              <a:rPr lang="en-US" sz="2400" dirty="0" smtClean="0"/>
              <a:t>ways; especially if we claim Him as Lord.)</a:t>
            </a:r>
            <a:endParaRPr lang="en-US" sz="2400" dirty="0"/>
          </a:p>
          <a:p>
            <a:r>
              <a:rPr lang="en-US" sz="2400" dirty="0" smtClean="0">
                <a:solidFill>
                  <a:schemeClr val="tx2">
                    <a:lumMod val="60000"/>
                    <a:lumOff val="40000"/>
                  </a:schemeClr>
                </a:solidFill>
              </a:rPr>
              <a:t>“Therefore</a:t>
            </a:r>
            <a:r>
              <a:rPr lang="en-US" sz="2400" dirty="0">
                <a:solidFill>
                  <a:schemeClr val="tx2">
                    <a:lumMod val="60000"/>
                    <a:lumOff val="40000"/>
                  </a:schemeClr>
                </a:solidFill>
              </a:rPr>
              <a:t>, brethren, stand fast and hold the traditions which you were taught, whether by word or our </a:t>
            </a:r>
            <a:r>
              <a:rPr lang="en-US" sz="2400" dirty="0" smtClean="0">
                <a:solidFill>
                  <a:schemeClr val="tx2">
                    <a:lumMod val="60000"/>
                    <a:lumOff val="40000"/>
                  </a:schemeClr>
                </a:solidFill>
              </a:rPr>
              <a:t>epistle”.</a:t>
            </a:r>
            <a:r>
              <a:rPr lang="en-US" sz="2400" dirty="0" smtClean="0"/>
              <a:t> </a:t>
            </a:r>
            <a:r>
              <a:rPr lang="en-US" sz="2400" dirty="0"/>
              <a:t>2 Thessalonians 2:15 </a:t>
            </a:r>
          </a:p>
          <a:p>
            <a:r>
              <a:rPr lang="en-US" sz="2400" dirty="0"/>
              <a:t> </a:t>
            </a:r>
            <a:r>
              <a:rPr lang="en-US" sz="2400" dirty="0" smtClean="0"/>
              <a:t>”</a:t>
            </a:r>
            <a:r>
              <a:rPr lang="en-US" sz="2400" dirty="0" smtClean="0">
                <a:solidFill>
                  <a:schemeClr val="tx2">
                    <a:lumMod val="60000"/>
                    <a:lumOff val="40000"/>
                  </a:schemeClr>
                </a:solidFill>
              </a:rPr>
              <a:t>Lead </a:t>
            </a:r>
            <a:r>
              <a:rPr lang="en-US" sz="2400" dirty="0">
                <a:solidFill>
                  <a:schemeClr val="tx2">
                    <a:lumMod val="60000"/>
                    <a:lumOff val="40000"/>
                  </a:schemeClr>
                </a:solidFill>
              </a:rPr>
              <a:t>me in Your truth and teach me, For You are the God of my salvation; On You I wait all the </a:t>
            </a:r>
            <a:r>
              <a:rPr lang="en-US" sz="2400" dirty="0" smtClean="0">
                <a:solidFill>
                  <a:schemeClr val="tx2">
                    <a:lumMod val="60000"/>
                    <a:lumOff val="40000"/>
                  </a:schemeClr>
                </a:solidFill>
              </a:rPr>
              <a:t>day”.  </a:t>
            </a:r>
            <a:r>
              <a:rPr lang="en-US" sz="2400" dirty="0" smtClean="0"/>
              <a:t>Psalm </a:t>
            </a:r>
            <a:r>
              <a:rPr lang="en-US" sz="2400" dirty="0"/>
              <a:t>25:5</a:t>
            </a:r>
          </a:p>
          <a:p>
            <a:endParaRPr lang="en-US" sz="2400" dirty="0"/>
          </a:p>
          <a:p>
            <a:r>
              <a:rPr lang="en-US" sz="2800" dirty="0"/>
              <a:t> </a:t>
            </a:r>
          </a:p>
          <a:p>
            <a:endParaRPr lang="en-US" dirty="0"/>
          </a:p>
          <a:p>
            <a:r>
              <a:rPr lang="en-US" dirty="0"/>
              <a:t> </a:t>
            </a:r>
          </a:p>
          <a:p>
            <a:r>
              <a:rPr lang="en-US" dirty="0"/>
              <a:t> </a:t>
            </a:r>
          </a:p>
        </p:txBody>
      </p:sp>
    </p:spTree>
    <p:extLst>
      <p:ext uri="{BB962C8B-B14F-4D97-AF65-F5344CB8AC3E}">
        <p14:creationId xmlns:p14="http://schemas.microsoft.com/office/powerpoint/2010/main" val="276582027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8248412"/>
          </a:xfrm>
          <a:prstGeom prst="rect">
            <a:avLst/>
          </a:prstGeom>
        </p:spPr>
        <p:txBody>
          <a:bodyPr wrap="square">
            <a:spAutoFit/>
          </a:bodyPr>
          <a:lstStyle/>
          <a:p>
            <a:r>
              <a:rPr lang="en-US" sz="2800" dirty="0" smtClean="0"/>
              <a:t>  Do </a:t>
            </a:r>
            <a:r>
              <a:rPr lang="en-US" sz="2800" dirty="0"/>
              <a:t>you seek His truth like </a:t>
            </a:r>
            <a:r>
              <a:rPr lang="en-US" sz="2800" dirty="0" smtClean="0"/>
              <a:t>riches or are you just religious?</a:t>
            </a:r>
            <a:endParaRPr lang="en-US" dirty="0"/>
          </a:p>
          <a:p>
            <a:r>
              <a:rPr lang="en-US" sz="2800" dirty="0" smtClean="0">
                <a:solidFill>
                  <a:schemeClr val="tx2">
                    <a:lumMod val="60000"/>
                    <a:lumOff val="40000"/>
                  </a:schemeClr>
                </a:solidFill>
              </a:rPr>
              <a:t>Be </a:t>
            </a:r>
            <a:r>
              <a:rPr lang="en-US" sz="2800" dirty="0">
                <a:solidFill>
                  <a:schemeClr val="tx2">
                    <a:lumMod val="60000"/>
                    <a:lumOff val="40000"/>
                  </a:schemeClr>
                </a:solidFill>
              </a:rPr>
              <a:t>diligent to present yourself approved to God, a worker who does not need to be ashamed, rightly dividing the word of truth</a:t>
            </a:r>
            <a:r>
              <a:rPr lang="en-US" sz="2800" dirty="0"/>
              <a:t>. 2 Timothy </a:t>
            </a:r>
            <a:r>
              <a:rPr lang="en-US" sz="2800" dirty="0" smtClean="0"/>
              <a:t>2:15</a:t>
            </a:r>
            <a:r>
              <a:rPr lang="en-US" sz="2800" dirty="0"/>
              <a:t> </a:t>
            </a:r>
          </a:p>
          <a:p>
            <a:r>
              <a:rPr lang="en-US" sz="2800" dirty="0"/>
              <a:t> </a:t>
            </a:r>
            <a:r>
              <a:rPr lang="en-US" sz="2800" dirty="0" smtClean="0">
                <a:solidFill>
                  <a:schemeClr val="tx2">
                    <a:lumMod val="60000"/>
                    <a:lumOff val="40000"/>
                  </a:schemeClr>
                </a:solidFill>
              </a:rPr>
              <a:t>All </a:t>
            </a:r>
            <a:r>
              <a:rPr lang="en-US" sz="2800" dirty="0">
                <a:solidFill>
                  <a:schemeClr val="tx2">
                    <a:lumMod val="60000"/>
                    <a:lumOff val="40000"/>
                  </a:schemeClr>
                </a:solidFill>
              </a:rPr>
              <a:t>Scripture is given by inspiration of God, and is profitable for doctrine, for reproof, for correction, for instruction in righteousness </a:t>
            </a:r>
            <a:r>
              <a:rPr lang="en-US" sz="2800" dirty="0" smtClean="0">
                <a:solidFill>
                  <a:schemeClr val="tx2">
                    <a:lumMod val="60000"/>
                    <a:lumOff val="40000"/>
                  </a:schemeClr>
                </a:solidFill>
              </a:rPr>
              <a:t> </a:t>
            </a:r>
            <a:r>
              <a:rPr lang="en-US" sz="2800" dirty="0" smtClean="0"/>
              <a:t>2 </a:t>
            </a:r>
            <a:r>
              <a:rPr lang="en-US" sz="2800" dirty="0"/>
              <a:t>Timothy </a:t>
            </a:r>
            <a:r>
              <a:rPr lang="en-US" sz="2800" dirty="0" smtClean="0"/>
              <a:t>3:16</a:t>
            </a:r>
            <a:endParaRPr lang="en-US" sz="2800" dirty="0"/>
          </a:p>
          <a:p>
            <a:r>
              <a:rPr lang="en-US" sz="2800" dirty="0" smtClean="0">
                <a:solidFill>
                  <a:schemeClr val="tx2">
                    <a:lumMod val="60000"/>
                    <a:lumOff val="40000"/>
                  </a:schemeClr>
                </a:solidFill>
              </a:rPr>
              <a:t>“If </a:t>
            </a:r>
            <a:r>
              <a:rPr lang="en-US" sz="2800" dirty="0">
                <a:solidFill>
                  <a:schemeClr val="tx2">
                    <a:lumMod val="60000"/>
                    <a:lumOff val="40000"/>
                  </a:schemeClr>
                </a:solidFill>
              </a:rPr>
              <a:t>we say that we have fellowship with Him, and walk in darkness, we lie and do not practice the </a:t>
            </a:r>
            <a:r>
              <a:rPr lang="en-US" sz="2800" dirty="0" smtClean="0">
                <a:solidFill>
                  <a:schemeClr val="tx2">
                    <a:lumMod val="60000"/>
                    <a:lumOff val="40000"/>
                  </a:schemeClr>
                </a:solidFill>
              </a:rPr>
              <a:t>truth”</a:t>
            </a:r>
            <a:r>
              <a:rPr lang="en-US" sz="2800" dirty="0" smtClean="0"/>
              <a:t>. 1 </a:t>
            </a:r>
            <a:r>
              <a:rPr lang="en-US" sz="2800" dirty="0"/>
              <a:t>John </a:t>
            </a:r>
            <a:r>
              <a:rPr lang="en-US" sz="2800" dirty="0" smtClean="0"/>
              <a:t>1:6</a:t>
            </a:r>
            <a:r>
              <a:rPr lang="en-US" sz="2800" dirty="0"/>
              <a:t> </a:t>
            </a:r>
          </a:p>
          <a:p>
            <a:r>
              <a:rPr lang="en-US" sz="2800" dirty="0" smtClean="0">
                <a:solidFill>
                  <a:srgbClr val="FF0000"/>
                </a:solidFill>
              </a:rPr>
              <a:t>“And </a:t>
            </a:r>
            <a:r>
              <a:rPr lang="en-US" sz="2800" dirty="0">
                <a:solidFill>
                  <a:srgbClr val="FF0000"/>
                </a:solidFill>
              </a:rPr>
              <a:t>in vain they worship Me, Teaching as doctrines the commandments of </a:t>
            </a:r>
            <a:r>
              <a:rPr lang="en-US" sz="2800" dirty="0" smtClean="0">
                <a:solidFill>
                  <a:srgbClr val="FF0000"/>
                </a:solidFill>
              </a:rPr>
              <a:t>men”</a:t>
            </a:r>
            <a:r>
              <a:rPr lang="en-US" sz="2800" dirty="0" smtClean="0"/>
              <a:t>  Mark 7:7</a:t>
            </a:r>
            <a:r>
              <a:rPr lang="en-US" sz="2800" dirty="0"/>
              <a:t> </a:t>
            </a:r>
          </a:p>
          <a:p>
            <a:r>
              <a:rPr lang="en-US" sz="2800" dirty="0"/>
              <a:t> </a:t>
            </a:r>
            <a:r>
              <a:rPr lang="en-US" sz="2800" dirty="0" smtClean="0">
                <a:solidFill>
                  <a:srgbClr val="FF0000"/>
                </a:solidFill>
              </a:rPr>
              <a:t>“</a:t>
            </a:r>
            <a:r>
              <a:rPr lang="en-US" sz="2800" dirty="0">
                <a:solidFill>
                  <a:srgbClr val="FF0000"/>
                </a:solidFill>
              </a:rPr>
              <a:t>Ask, and it will be given to you; seek, and you will find; knock, and it will be opened to </a:t>
            </a:r>
            <a:r>
              <a:rPr lang="en-US" sz="2800" dirty="0" smtClean="0">
                <a:solidFill>
                  <a:srgbClr val="FF0000"/>
                </a:solidFill>
              </a:rPr>
              <a:t>you”.  </a:t>
            </a:r>
            <a:r>
              <a:rPr lang="en-US" sz="2800" dirty="0"/>
              <a:t>Mathew </a:t>
            </a:r>
            <a:r>
              <a:rPr lang="en-US" sz="2800" dirty="0" smtClean="0"/>
              <a:t>7:7</a:t>
            </a:r>
            <a:endParaRPr lang="en-US" sz="2800" dirty="0"/>
          </a:p>
          <a:p>
            <a:r>
              <a:rPr lang="en-US" sz="2800" dirty="0"/>
              <a:t>Jesus said to him, </a:t>
            </a:r>
            <a:r>
              <a:rPr lang="en-US" sz="2800" dirty="0" smtClean="0">
                <a:solidFill>
                  <a:srgbClr val="FF0000"/>
                </a:solidFill>
              </a:rPr>
              <a:t>“You </a:t>
            </a:r>
            <a:r>
              <a:rPr lang="en-US" sz="2800" dirty="0">
                <a:solidFill>
                  <a:srgbClr val="FF0000"/>
                </a:solidFill>
              </a:rPr>
              <a:t>shall love the Lord your God with all your heart, with all your soul, and with all your </a:t>
            </a:r>
            <a:r>
              <a:rPr lang="en-US" sz="2800" dirty="0" smtClean="0">
                <a:solidFill>
                  <a:srgbClr val="FF0000"/>
                </a:solidFill>
              </a:rPr>
              <a:t>mind”. </a:t>
            </a:r>
            <a:r>
              <a:rPr lang="en-US" sz="2800" dirty="0" smtClean="0"/>
              <a:t> </a:t>
            </a:r>
            <a:r>
              <a:rPr lang="en-US" sz="2800" dirty="0"/>
              <a:t>Matthew 22:37</a:t>
            </a:r>
          </a:p>
          <a:p>
            <a:r>
              <a:rPr lang="en-US" sz="2800" dirty="0"/>
              <a:t> </a:t>
            </a:r>
          </a:p>
          <a:p>
            <a:endParaRPr lang="en-US" dirty="0"/>
          </a:p>
          <a:p>
            <a:r>
              <a:rPr lang="en-US" dirty="0"/>
              <a:t> </a:t>
            </a:r>
          </a:p>
          <a:p>
            <a:endParaRPr lang="en-US" dirty="0"/>
          </a:p>
        </p:txBody>
      </p:sp>
    </p:spTree>
    <p:extLst>
      <p:ext uri="{BB962C8B-B14F-4D97-AF65-F5344CB8AC3E}">
        <p14:creationId xmlns:p14="http://schemas.microsoft.com/office/powerpoint/2010/main" val="237108985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417415"/>
          </a:xfrm>
          <a:prstGeom prst="rect">
            <a:avLst/>
          </a:prstGeom>
        </p:spPr>
        <p:txBody>
          <a:bodyPr wrap="square">
            <a:spAutoFit/>
          </a:bodyPr>
          <a:lstStyle/>
          <a:p>
            <a:r>
              <a:rPr lang="en-US" dirty="0" smtClean="0">
                <a:solidFill>
                  <a:schemeClr val="tx2">
                    <a:lumMod val="60000"/>
                    <a:lumOff val="40000"/>
                  </a:schemeClr>
                </a:solidFill>
              </a:rPr>
              <a:t>            </a:t>
            </a:r>
            <a:r>
              <a:rPr lang="en-US" sz="2800" dirty="0" smtClean="0">
                <a:solidFill>
                  <a:schemeClr val="tx2">
                    <a:lumMod val="60000"/>
                    <a:lumOff val="40000"/>
                  </a:schemeClr>
                </a:solidFill>
              </a:rPr>
              <a:t>Local Church Membership With is Man-Made Rules</a:t>
            </a:r>
            <a:r>
              <a:rPr lang="en-US" sz="2800" dirty="0"/>
              <a:t> </a:t>
            </a:r>
          </a:p>
          <a:p>
            <a:r>
              <a:rPr lang="en-US" sz="2800" dirty="0" smtClean="0"/>
              <a:t>Where </a:t>
            </a:r>
            <a:r>
              <a:rPr lang="en-US" sz="2800" dirty="0"/>
              <a:t>in God's Word does it teach anyone that they must join as a "local member" (often with many extra unbiblical rules) into the place they attend? Nowhere in God's Word does it support an </a:t>
            </a:r>
            <a:r>
              <a:rPr lang="en-US" sz="2800" dirty="0">
                <a:solidFill>
                  <a:srgbClr val="FF0000"/>
                </a:solidFill>
              </a:rPr>
              <a:t>additional local membership step </a:t>
            </a:r>
            <a:r>
              <a:rPr lang="en-US" sz="2800" dirty="0"/>
              <a:t>that is above and beyond being a born again member of Christ's holy body. </a:t>
            </a:r>
            <a:r>
              <a:rPr lang="en-US" sz="2800" dirty="0" smtClean="0"/>
              <a:t> Paul </a:t>
            </a:r>
            <a:r>
              <a:rPr lang="en-US" sz="2800" dirty="0"/>
              <a:t>clearly taught there is ONE body. If you're in Christ, you're in His body. It is just another way to try to run God's body like a business. </a:t>
            </a:r>
            <a:r>
              <a:rPr lang="en-US" sz="2800" dirty="0" smtClean="0"/>
              <a:t>(Like </a:t>
            </a:r>
            <a:r>
              <a:rPr lang="en-US" sz="2800" dirty="0"/>
              <a:t>joining a country </a:t>
            </a:r>
            <a:r>
              <a:rPr lang="en-US" sz="2800" dirty="0" smtClean="0"/>
              <a:t>club.) </a:t>
            </a:r>
            <a:r>
              <a:rPr lang="en-US" sz="2800" dirty="0"/>
              <a:t>It is often about manipulating the people in the pews but it is not from God's Word at all. Where the bible speaks of members it is talking of this: we are all members in Christ alone. There were </a:t>
            </a:r>
            <a:r>
              <a:rPr lang="en-US" sz="2800" dirty="0" smtClean="0"/>
              <a:t>bodies </a:t>
            </a:r>
            <a:r>
              <a:rPr lang="en-US" sz="2800" dirty="0"/>
              <a:t>in each town but don't be fooled, there is ONLY one </a:t>
            </a:r>
            <a:r>
              <a:rPr lang="en-US" sz="2800" dirty="0" smtClean="0"/>
              <a:t>body and </a:t>
            </a:r>
            <a:r>
              <a:rPr lang="en-US" sz="2800" dirty="0"/>
              <a:t>Jesus is its head... not a CEO modern pastor. Local church membership (with its man-made classes/rules) is not found God's Word! </a:t>
            </a:r>
          </a:p>
          <a:p>
            <a:r>
              <a:rPr lang="en-US" sz="2800" dirty="0"/>
              <a:t> </a:t>
            </a:r>
          </a:p>
        </p:txBody>
      </p:sp>
    </p:spTree>
    <p:extLst>
      <p:ext uri="{BB962C8B-B14F-4D97-AF65-F5344CB8AC3E}">
        <p14:creationId xmlns:p14="http://schemas.microsoft.com/office/powerpoint/2010/main" val="28868353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555641"/>
          </a:xfrm>
          <a:prstGeom prst="rect">
            <a:avLst/>
          </a:prstGeom>
        </p:spPr>
        <p:txBody>
          <a:bodyPr wrap="square">
            <a:spAutoFit/>
          </a:bodyPr>
          <a:lstStyle/>
          <a:p>
            <a:r>
              <a:rPr lang="en-US" sz="2800" dirty="0"/>
              <a:t>We are all for people committing to each other in biblical New Testament local church bodies </a:t>
            </a:r>
            <a:r>
              <a:rPr lang="en-US" sz="2800" dirty="0" smtClean="0"/>
              <a:t>with biblical elders  </a:t>
            </a:r>
            <a:r>
              <a:rPr lang="en-US" sz="2800" dirty="0"/>
              <a:t>but; based on God's Word we reject the man-made additions of classes, waiting times, voting you in and extra biblical rules that only cause more division where Christ wanted "none". The fact is, denominations and organizations are not of God's </a:t>
            </a:r>
            <a:r>
              <a:rPr lang="en-US" sz="2800" dirty="0" smtClean="0"/>
              <a:t>ways. </a:t>
            </a:r>
            <a:r>
              <a:rPr lang="en-US" sz="2800" dirty="0"/>
              <a:t>So who are you a member of? The church of Jesus Christ </a:t>
            </a:r>
            <a:r>
              <a:rPr lang="en-US" sz="2800" dirty="0" smtClean="0"/>
              <a:t>or </a:t>
            </a:r>
            <a:r>
              <a:rPr lang="en-US" sz="2800" dirty="0"/>
              <a:t>another man made </a:t>
            </a:r>
            <a:r>
              <a:rPr lang="en-US" sz="2800" dirty="0" smtClean="0"/>
              <a:t>denominational body </a:t>
            </a:r>
            <a:r>
              <a:rPr lang="en-US" sz="2800" dirty="0"/>
              <a:t>that is outside of God's biblical ways and truth? </a:t>
            </a:r>
            <a:endParaRPr lang="en-US" sz="2800" dirty="0" smtClean="0"/>
          </a:p>
          <a:p>
            <a:r>
              <a:rPr lang="en-US" sz="2800" dirty="0"/>
              <a:t>  </a:t>
            </a:r>
          </a:p>
          <a:p>
            <a:r>
              <a:rPr lang="en-US" sz="2800" dirty="0">
                <a:solidFill>
                  <a:schemeClr val="tx2">
                    <a:lumMod val="60000"/>
                    <a:lumOff val="40000"/>
                  </a:schemeClr>
                </a:solidFill>
              </a:rPr>
              <a:t>Do you not know that your bodies are members of Christ? </a:t>
            </a:r>
            <a:endParaRPr lang="en-US" sz="2800" dirty="0" smtClean="0">
              <a:solidFill>
                <a:schemeClr val="tx2">
                  <a:lumMod val="60000"/>
                  <a:lumOff val="40000"/>
                </a:schemeClr>
              </a:solidFill>
            </a:endParaRPr>
          </a:p>
          <a:p>
            <a:r>
              <a:rPr lang="en-US" sz="2800" dirty="0" smtClean="0"/>
              <a:t>1 </a:t>
            </a:r>
            <a:r>
              <a:rPr lang="en-US" sz="2800" dirty="0"/>
              <a:t>Corinthians 6:15</a:t>
            </a:r>
          </a:p>
          <a:p>
            <a:r>
              <a:rPr lang="en-US" sz="2800" dirty="0"/>
              <a:t> </a:t>
            </a:r>
          </a:p>
          <a:p>
            <a:r>
              <a:rPr lang="en-US" sz="2800" dirty="0"/>
              <a:t> </a:t>
            </a:r>
            <a:r>
              <a:rPr lang="en-US" sz="2800" dirty="0" smtClean="0">
                <a:solidFill>
                  <a:schemeClr val="tx2">
                    <a:lumMod val="60000"/>
                    <a:lumOff val="40000"/>
                  </a:schemeClr>
                </a:solidFill>
              </a:rPr>
              <a:t>But </a:t>
            </a:r>
            <a:r>
              <a:rPr lang="en-US" sz="2800" dirty="0">
                <a:solidFill>
                  <a:schemeClr val="tx2">
                    <a:lumMod val="60000"/>
                    <a:lumOff val="40000"/>
                  </a:schemeClr>
                </a:solidFill>
              </a:rPr>
              <a:t>now indeed there are many members, yet one body</a:t>
            </a:r>
            <a:r>
              <a:rPr lang="en-US" sz="2800" dirty="0"/>
              <a:t> </a:t>
            </a:r>
            <a:endParaRPr lang="en-US" sz="2800" dirty="0" smtClean="0"/>
          </a:p>
          <a:p>
            <a:r>
              <a:rPr lang="en-US" sz="2800" dirty="0" smtClean="0"/>
              <a:t>1 </a:t>
            </a:r>
            <a:r>
              <a:rPr lang="en-US" sz="2800" dirty="0"/>
              <a:t>Corinthians 12:20</a:t>
            </a:r>
          </a:p>
        </p:txBody>
      </p:sp>
    </p:spTree>
    <p:extLst>
      <p:ext uri="{BB962C8B-B14F-4D97-AF65-F5344CB8AC3E}">
        <p14:creationId xmlns:p14="http://schemas.microsoft.com/office/powerpoint/2010/main" val="243433432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325082"/>
          </a:xfrm>
          <a:prstGeom prst="rect">
            <a:avLst/>
          </a:prstGeom>
        </p:spPr>
        <p:txBody>
          <a:bodyPr wrap="square">
            <a:spAutoFit/>
          </a:bodyPr>
          <a:lstStyle/>
          <a:p>
            <a:r>
              <a:rPr lang="en-US" sz="3200" dirty="0" smtClean="0"/>
              <a:t>     Biblical Holiness (holy means= set apart for God) </a:t>
            </a:r>
          </a:p>
          <a:p>
            <a:r>
              <a:rPr lang="en-US" dirty="0" smtClean="0"/>
              <a:t>****************************************************************************</a:t>
            </a:r>
            <a:endParaRPr lang="en-US" dirty="0"/>
          </a:p>
          <a:p>
            <a:r>
              <a:rPr lang="en-US" sz="2800" dirty="0" smtClean="0">
                <a:solidFill>
                  <a:schemeClr val="tx2">
                    <a:lumMod val="60000"/>
                    <a:lumOff val="40000"/>
                  </a:schemeClr>
                </a:solidFill>
              </a:rPr>
              <a:t>Pursue </a:t>
            </a:r>
            <a:r>
              <a:rPr lang="en-US" sz="2800" dirty="0">
                <a:solidFill>
                  <a:schemeClr val="tx2">
                    <a:lumMod val="60000"/>
                    <a:lumOff val="40000"/>
                  </a:schemeClr>
                </a:solidFill>
              </a:rPr>
              <a:t>peace with all people, and holiness, without which no one will see the </a:t>
            </a:r>
            <a:r>
              <a:rPr lang="en-US" sz="2800" dirty="0" smtClean="0">
                <a:solidFill>
                  <a:schemeClr val="tx2">
                    <a:lumMod val="60000"/>
                    <a:lumOff val="40000"/>
                  </a:schemeClr>
                </a:solidFill>
              </a:rPr>
              <a:t>Lord. </a:t>
            </a:r>
            <a:r>
              <a:rPr lang="en-US" sz="2800" dirty="0"/>
              <a:t>Hebrews </a:t>
            </a:r>
            <a:r>
              <a:rPr lang="en-US" sz="2800" dirty="0" smtClean="0"/>
              <a:t>12:14</a:t>
            </a:r>
          </a:p>
          <a:p>
            <a:r>
              <a:rPr lang="en-US" sz="2800" dirty="0" smtClean="0"/>
              <a:t> Often </a:t>
            </a:r>
            <a:r>
              <a:rPr lang="en-US" sz="2800" dirty="0"/>
              <a:t>in our </a:t>
            </a:r>
            <a:r>
              <a:rPr lang="en-US" sz="2800" dirty="0" smtClean="0"/>
              <a:t>experiences, modern </a:t>
            </a:r>
            <a:r>
              <a:rPr lang="en-US" sz="2800" dirty="0"/>
              <a:t>religious people live just like (and are part of) this fallen culture around them with their love of TV, secular movies, </a:t>
            </a:r>
            <a:r>
              <a:rPr lang="en-US" sz="2800" dirty="0" smtClean="0"/>
              <a:t>carnal entertainment</a:t>
            </a:r>
            <a:r>
              <a:rPr lang="en-US" sz="2800" dirty="0"/>
              <a:t>, gross materialism, sports idolatry (NFL), etc... which </a:t>
            </a:r>
            <a:r>
              <a:rPr lang="en-US" sz="2800" dirty="0" smtClean="0"/>
              <a:t>are </a:t>
            </a:r>
            <a:r>
              <a:rPr lang="en-US" sz="2800" dirty="0"/>
              <a:t>NOT taught ANYWHERE in the bible for God's </a:t>
            </a:r>
            <a:r>
              <a:rPr lang="en-US" sz="2800" dirty="0" smtClean="0"/>
              <a:t>Holy people</a:t>
            </a:r>
            <a:r>
              <a:rPr lang="en-US" sz="2800" dirty="0"/>
              <a:t>! Most modern religious bodies/pastors do not teach holiness and are quite influenced by this fallen </a:t>
            </a:r>
            <a:r>
              <a:rPr lang="en-US" sz="2800" dirty="0" smtClean="0"/>
              <a:t>culture. </a:t>
            </a:r>
            <a:r>
              <a:rPr lang="en-US" sz="2800" dirty="0"/>
              <a:t>Did you know the early biblical New Testament church was far removed from the fallen culture of their day and would not have ever been enjoying or partaking in what it offered them? </a:t>
            </a:r>
            <a:r>
              <a:rPr lang="en-US" sz="2800" dirty="0">
                <a:solidFill>
                  <a:srgbClr val="FF0000"/>
                </a:solidFill>
              </a:rPr>
              <a:t>Only carnal people desire what the world system offers them </a:t>
            </a:r>
            <a:r>
              <a:rPr lang="en-US" sz="2800" dirty="0" smtClean="0">
                <a:solidFill>
                  <a:srgbClr val="FF0000"/>
                </a:solidFill>
              </a:rPr>
              <a:t>daily </a:t>
            </a:r>
            <a:r>
              <a:rPr lang="en-US" sz="2800" dirty="0">
                <a:solidFill>
                  <a:srgbClr val="FF0000"/>
                </a:solidFill>
              </a:rPr>
              <a:t>( TV, movies, gossip, sports etc</a:t>
            </a:r>
            <a:r>
              <a:rPr lang="en-US" sz="2800" dirty="0" smtClean="0">
                <a:solidFill>
                  <a:srgbClr val="FF0000"/>
                </a:solidFill>
              </a:rPr>
              <a:t>...) not God’s redeemed people.</a:t>
            </a:r>
            <a:endParaRPr lang="en-US" sz="2800" dirty="0">
              <a:solidFill>
                <a:srgbClr val="FF0000"/>
              </a:solidFill>
            </a:endParaRPr>
          </a:p>
          <a:p>
            <a:endParaRPr lang="en-US" sz="2800" dirty="0"/>
          </a:p>
        </p:txBody>
      </p:sp>
    </p:spTree>
    <p:extLst>
      <p:ext uri="{BB962C8B-B14F-4D97-AF65-F5344CB8AC3E}">
        <p14:creationId xmlns:p14="http://schemas.microsoft.com/office/powerpoint/2010/main" val="150265144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540526"/>
          </a:xfrm>
          <a:prstGeom prst="rect">
            <a:avLst/>
          </a:prstGeom>
        </p:spPr>
        <p:txBody>
          <a:bodyPr wrap="square">
            <a:spAutoFit/>
          </a:bodyPr>
          <a:lstStyle/>
          <a:p>
            <a:r>
              <a:rPr lang="en-US" sz="2800" dirty="0"/>
              <a:t>The New Testament saints went out to proclaim the gospel but they were </a:t>
            </a:r>
            <a:r>
              <a:rPr lang="en-US" sz="2800" dirty="0" smtClean="0"/>
              <a:t>not </a:t>
            </a:r>
            <a:r>
              <a:rPr lang="en-US" sz="2800" dirty="0"/>
              <a:t>of the world like most of the modern bodies in America today. Sadly most </a:t>
            </a:r>
            <a:r>
              <a:rPr lang="en-US" sz="2800" dirty="0" smtClean="0"/>
              <a:t>today have </a:t>
            </a:r>
            <a:r>
              <a:rPr lang="en-US" sz="2800" dirty="0"/>
              <a:t>not been taught that His true redeemed people are to be pure, obedient and separate (holy) for Him and "not" of this world's ways. </a:t>
            </a:r>
            <a:r>
              <a:rPr lang="en-US" sz="2800" dirty="0" smtClean="0">
                <a:solidFill>
                  <a:srgbClr val="FF0000"/>
                </a:solidFill>
              </a:rPr>
              <a:t>Often modern pastors are the most carnal minded!</a:t>
            </a:r>
          </a:p>
          <a:p>
            <a:endParaRPr lang="en-US" sz="2800" dirty="0"/>
          </a:p>
          <a:p>
            <a:r>
              <a:rPr lang="en-US" sz="2800" dirty="0" smtClean="0"/>
              <a:t>Note: </a:t>
            </a:r>
            <a:r>
              <a:rPr lang="en-US" sz="2800" dirty="0" smtClean="0">
                <a:solidFill>
                  <a:schemeClr val="tx2">
                    <a:lumMod val="60000"/>
                    <a:lumOff val="40000"/>
                  </a:schemeClr>
                </a:solidFill>
              </a:rPr>
              <a:t>Please </a:t>
            </a:r>
            <a:r>
              <a:rPr lang="en-US" sz="2800" dirty="0">
                <a:solidFill>
                  <a:schemeClr val="tx2">
                    <a:lumMod val="60000"/>
                    <a:lumOff val="40000"/>
                  </a:schemeClr>
                </a:solidFill>
              </a:rPr>
              <a:t>know we do believe we are "saved by faith" not </a:t>
            </a:r>
            <a:r>
              <a:rPr lang="en-US" sz="2800" dirty="0" smtClean="0">
                <a:solidFill>
                  <a:schemeClr val="tx2">
                    <a:lumMod val="60000"/>
                    <a:lumOff val="40000"/>
                  </a:schemeClr>
                </a:solidFill>
              </a:rPr>
              <a:t>works</a:t>
            </a:r>
            <a:r>
              <a:rPr lang="en-US" sz="2800" dirty="0" smtClean="0"/>
              <a:t>.  But </a:t>
            </a:r>
            <a:r>
              <a:rPr lang="en-US" sz="2800" dirty="0"/>
              <a:t>once we are truly made new (born again/set apart), we then die to self and sin, strive to live obediently and become His truth seeking, holy people as the EVIDENCE (fruit/works) that we are saved by His spirit. </a:t>
            </a:r>
            <a:r>
              <a:rPr lang="en-US" sz="2800" dirty="0" smtClean="0"/>
              <a:t>Do dedicated police officers break the law? No and God’s true people don’t live in the flesh and sin habitually either.  They kill their flesh. (Romans 6)  Are </a:t>
            </a:r>
            <a:r>
              <a:rPr lang="en-US" sz="2800" dirty="0"/>
              <a:t>you following </a:t>
            </a:r>
            <a:r>
              <a:rPr lang="en-US" sz="2800" dirty="0" smtClean="0"/>
              <a:t>flesh and </a:t>
            </a:r>
            <a:r>
              <a:rPr lang="en-US" sz="2800" dirty="0"/>
              <a:t>feelings, or God's Word?  </a:t>
            </a:r>
          </a:p>
          <a:p>
            <a:endParaRPr lang="en-US" dirty="0"/>
          </a:p>
          <a:p>
            <a:endParaRPr lang="en-US" dirty="0"/>
          </a:p>
        </p:txBody>
      </p:sp>
    </p:spTree>
    <p:extLst>
      <p:ext uri="{BB962C8B-B14F-4D97-AF65-F5344CB8AC3E}">
        <p14:creationId xmlns:p14="http://schemas.microsoft.com/office/powerpoint/2010/main" val="825223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555641"/>
          </a:xfrm>
          <a:prstGeom prst="rect">
            <a:avLst/>
          </a:prstGeom>
        </p:spPr>
        <p:txBody>
          <a:bodyPr wrap="square">
            <a:spAutoFit/>
          </a:bodyPr>
          <a:lstStyle/>
          <a:p>
            <a:r>
              <a:rPr lang="en-US" sz="2800" dirty="0"/>
              <a:t> </a:t>
            </a:r>
            <a:r>
              <a:rPr lang="en-US" sz="2800" dirty="0" smtClean="0"/>
              <a:t>         What Is The History of Man Made Denominations</a:t>
            </a:r>
          </a:p>
          <a:p>
            <a:r>
              <a:rPr lang="en-US" sz="2800" dirty="0" smtClean="0"/>
              <a:t>*************************************************</a:t>
            </a:r>
          </a:p>
          <a:p>
            <a:r>
              <a:rPr lang="en-US" sz="2000" dirty="0" smtClean="0"/>
              <a:t>*</a:t>
            </a:r>
            <a:r>
              <a:rPr lang="en-US" sz="2800" dirty="0" smtClean="0"/>
              <a:t>If you are a Lutheran </a:t>
            </a:r>
            <a:r>
              <a:rPr lang="en-US" sz="2800" dirty="0"/>
              <a:t>your religion was founded by a man Martin Luther, an ex-monk of the Catholic Church, in the early 16th century</a:t>
            </a:r>
            <a:r>
              <a:rPr lang="en-US" sz="2800" dirty="0" smtClean="0"/>
              <a:t>.</a:t>
            </a:r>
          </a:p>
          <a:p>
            <a:r>
              <a:rPr lang="en-US" sz="2800" dirty="0" smtClean="0"/>
              <a:t>*</a:t>
            </a:r>
            <a:r>
              <a:rPr lang="en-US" sz="2800" dirty="0"/>
              <a:t>If you are roman catholic the roots of your faith was started by a pagan roman emperor man named Constantine around the 4th century AD </a:t>
            </a:r>
            <a:r>
              <a:rPr lang="en-US" sz="2800" dirty="0" smtClean="0"/>
              <a:t>and has had many </a:t>
            </a:r>
            <a:r>
              <a:rPr lang="en-US" sz="2800" dirty="0"/>
              <a:t>more </a:t>
            </a:r>
            <a:r>
              <a:rPr lang="en-US" sz="2800" dirty="0" smtClean="0"/>
              <a:t>man-made false </a:t>
            </a:r>
            <a:r>
              <a:rPr lang="en-US" sz="2800" dirty="0"/>
              <a:t>traditions added to it over the years by various </a:t>
            </a:r>
            <a:r>
              <a:rPr lang="en-US" sz="2800" dirty="0" smtClean="0"/>
              <a:t>leaders </a:t>
            </a:r>
            <a:r>
              <a:rPr lang="en-US" sz="2800" dirty="0"/>
              <a:t>called popes.</a:t>
            </a:r>
          </a:p>
          <a:p>
            <a:r>
              <a:rPr lang="en-US" sz="2800" dirty="0" smtClean="0"/>
              <a:t>*</a:t>
            </a:r>
            <a:r>
              <a:rPr lang="en-US" sz="2800" dirty="0"/>
              <a:t>If you're a Seventh Day Adventist, your religion was created by a woman Ellen White in the late 19th century.</a:t>
            </a:r>
            <a:br>
              <a:rPr lang="en-US" sz="2800" dirty="0"/>
            </a:br>
            <a:r>
              <a:rPr lang="en-US" sz="2800" dirty="0"/>
              <a:t>*If you are a </a:t>
            </a:r>
            <a:r>
              <a:rPr lang="en-US" sz="2800" dirty="0" smtClean="0"/>
              <a:t>Mennonite, your group was named after Menno Simons who lived in the </a:t>
            </a:r>
            <a:r>
              <a:rPr lang="en-US" sz="2800" dirty="0"/>
              <a:t>early 16th century</a:t>
            </a:r>
            <a:r>
              <a:rPr lang="en-US" sz="2800" dirty="0" smtClean="0"/>
              <a:t>.</a:t>
            </a:r>
          </a:p>
          <a:p>
            <a:endParaRPr lang="en-US" sz="2800" dirty="0"/>
          </a:p>
        </p:txBody>
      </p:sp>
    </p:spTree>
    <p:extLst>
      <p:ext uri="{BB962C8B-B14F-4D97-AF65-F5344CB8AC3E}">
        <p14:creationId xmlns:p14="http://schemas.microsoft.com/office/powerpoint/2010/main" val="359007601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9067800" cy="6740307"/>
          </a:xfrm>
          <a:prstGeom prst="rect">
            <a:avLst/>
          </a:prstGeom>
        </p:spPr>
        <p:txBody>
          <a:bodyPr wrap="square">
            <a:spAutoFit/>
          </a:bodyPr>
          <a:lstStyle/>
          <a:p>
            <a:r>
              <a:rPr lang="en-US" sz="2400" dirty="0" smtClean="0"/>
              <a:t>Does  your </a:t>
            </a:r>
            <a:r>
              <a:rPr lang="en-US" sz="2400" dirty="0"/>
              <a:t>modern religious system help </a:t>
            </a:r>
            <a:r>
              <a:rPr lang="en-US" sz="2400" dirty="0" smtClean="0"/>
              <a:t>you </a:t>
            </a:r>
            <a:r>
              <a:rPr lang="en-US" sz="2400" dirty="0"/>
              <a:t>to biblical holiness? Why are modern religious people most often quite worldly, carnal and not living in or taught about seeking godly holiness in all areas of their lives? </a:t>
            </a:r>
            <a:r>
              <a:rPr lang="en-US" sz="2400" dirty="0" smtClean="0"/>
              <a:t>God's </a:t>
            </a:r>
            <a:r>
              <a:rPr lang="en-US" sz="2400" dirty="0"/>
              <a:t>Word stresses holiness in His </a:t>
            </a:r>
            <a:r>
              <a:rPr lang="en-US" sz="2400" dirty="0" smtClean="0"/>
              <a:t>people daily not just on certain days.</a:t>
            </a:r>
            <a:r>
              <a:rPr lang="en-US" sz="2400" dirty="0"/>
              <a:t> </a:t>
            </a:r>
            <a:endParaRPr lang="en-US" sz="2400" dirty="0" smtClean="0"/>
          </a:p>
          <a:p>
            <a:r>
              <a:rPr lang="en-US" sz="2400" dirty="0" smtClean="0">
                <a:solidFill>
                  <a:schemeClr val="tx2">
                    <a:lumMod val="60000"/>
                    <a:lumOff val="40000"/>
                  </a:schemeClr>
                </a:solidFill>
              </a:rPr>
              <a:t>“I </a:t>
            </a:r>
            <a:r>
              <a:rPr lang="en-US" sz="2400" dirty="0">
                <a:solidFill>
                  <a:schemeClr val="tx2">
                    <a:lumMod val="60000"/>
                    <a:lumOff val="40000"/>
                  </a:schemeClr>
                </a:solidFill>
              </a:rPr>
              <a:t>beseech you therefore, brethren, by the mercies of God, that you present your bodies a living sacrifice, </a:t>
            </a:r>
            <a:r>
              <a:rPr lang="en-US" sz="2400" b="1" dirty="0">
                <a:solidFill>
                  <a:srgbClr val="FF0000"/>
                </a:solidFill>
              </a:rPr>
              <a:t>holy</a:t>
            </a:r>
            <a:r>
              <a:rPr lang="en-US" sz="2400" dirty="0">
                <a:solidFill>
                  <a:schemeClr val="tx2">
                    <a:lumMod val="60000"/>
                    <a:lumOff val="40000"/>
                  </a:schemeClr>
                </a:solidFill>
              </a:rPr>
              <a:t>, acceptable to God, which</a:t>
            </a:r>
            <a:r>
              <a:rPr lang="en-US" sz="2400" i="1" dirty="0">
                <a:solidFill>
                  <a:schemeClr val="tx2">
                    <a:lumMod val="60000"/>
                    <a:lumOff val="40000"/>
                  </a:schemeClr>
                </a:solidFill>
              </a:rPr>
              <a:t> is</a:t>
            </a:r>
            <a:r>
              <a:rPr lang="en-US" sz="2400" dirty="0">
                <a:solidFill>
                  <a:schemeClr val="tx2">
                    <a:lumMod val="60000"/>
                    <a:lumOff val="40000"/>
                  </a:schemeClr>
                </a:solidFill>
              </a:rPr>
              <a:t> your reasonable </a:t>
            </a:r>
            <a:r>
              <a:rPr lang="en-US" sz="2400" dirty="0" smtClean="0">
                <a:solidFill>
                  <a:schemeClr val="tx2">
                    <a:lumMod val="60000"/>
                    <a:lumOff val="40000"/>
                  </a:schemeClr>
                </a:solidFill>
              </a:rPr>
              <a:t>service”</a:t>
            </a:r>
            <a:r>
              <a:rPr lang="en-US" sz="2400" dirty="0" smtClean="0"/>
              <a:t>. Romans 12:1</a:t>
            </a:r>
          </a:p>
          <a:p>
            <a:r>
              <a:rPr lang="en-US" sz="2400" dirty="0" smtClean="0">
                <a:solidFill>
                  <a:schemeClr val="tx2">
                    <a:lumMod val="60000"/>
                    <a:lumOff val="40000"/>
                  </a:schemeClr>
                </a:solidFill>
              </a:rPr>
              <a:t>“that </a:t>
            </a:r>
            <a:r>
              <a:rPr lang="en-US" sz="2400" dirty="0">
                <a:solidFill>
                  <a:schemeClr val="tx2">
                    <a:lumMod val="60000"/>
                    <a:lumOff val="40000"/>
                  </a:schemeClr>
                </a:solidFill>
              </a:rPr>
              <a:t>we should be </a:t>
            </a:r>
            <a:r>
              <a:rPr lang="en-US" sz="2400" b="1" dirty="0">
                <a:solidFill>
                  <a:srgbClr val="FF0000"/>
                </a:solidFill>
              </a:rPr>
              <a:t>holy</a:t>
            </a:r>
            <a:r>
              <a:rPr lang="en-US" sz="2400" dirty="0">
                <a:solidFill>
                  <a:schemeClr val="tx2">
                    <a:lumMod val="60000"/>
                    <a:lumOff val="40000"/>
                  </a:schemeClr>
                </a:solidFill>
              </a:rPr>
              <a:t> and without blame before Him in </a:t>
            </a:r>
            <a:r>
              <a:rPr lang="en-US" sz="2400" dirty="0" smtClean="0">
                <a:solidFill>
                  <a:schemeClr val="tx2">
                    <a:lumMod val="60000"/>
                    <a:lumOff val="40000"/>
                  </a:schemeClr>
                </a:solidFill>
              </a:rPr>
              <a:t>love”.</a:t>
            </a:r>
            <a:endParaRPr lang="en-US" sz="2400" dirty="0">
              <a:solidFill>
                <a:schemeClr val="tx2">
                  <a:lumMod val="60000"/>
                  <a:lumOff val="40000"/>
                </a:schemeClr>
              </a:solidFill>
            </a:endParaRPr>
          </a:p>
          <a:p>
            <a:r>
              <a:rPr lang="en-US" sz="2400" dirty="0" smtClean="0"/>
              <a:t>Ephesians 1:4</a:t>
            </a:r>
          </a:p>
          <a:p>
            <a:r>
              <a:rPr lang="en-US" sz="2400" dirty="0" smtClean="0"/>
              <a:t>   **To the men in the denominations </a:t>
            </a:r>
            <a:r>
              <a:rPr lang="en-US" sz="2400" dirty="0"/>
              <a:t>who profess Christ we </a:t>
            </a:r>
            <a:r>
              <a:rPr lang="en-US" sz="2400" dirty="0" smtClean="0"/>
              <a:t>ask…** </a:t>
            </a:r>
            <a:endParaRPr lang="en-US" sz="2400" dirty="0"/>
          </a:p>
          <a:p>
            <a:r>
              <a:rPr lang="en-US" sz="2400" dirty="0" smtClean="0"/>
              <a:t>Has your body taught you all of God’s Word, light and truth?</a:t>
            </a:r>
            <a:r>
              <a:rPr lang="en-US" sz="2400" dirty="0"/>
              <a:t> </a:t>
            </a:r>
          </a:p>
          <a:p>
            <a:r>
              <a:rPr lang="en-US" sz="2400" dirty="0"/>
              <a:t>Are you truly regenerated and born again? As </a:t>
            </a:r>
            <a:r>
              <a:rPr lang="en-US" sz="2400" dirty="0" smtClean="0"/>
              <a:t>godly fruit did </a:t>
            </a:r>
            <a:r>
              <a:rPr lang="en-US" sz="2400" dirty="0"/>
              <a:t>you leave behind the </a:t>
            </a:r>
            <a:r>
              <a:rPr lang="en-US" sz="2400" dirty="0" smtClean="0"/>
              <a:t>sexual TV</a:t>
            </a:r>
            <a:r>
              <a:rPr lang="en-US" sz="2400" dirty="0"/>
              <a:t>, violent carnal NFL, video games, lewd movies, obsessive idol hobbies that rule your time and entertainment that is often just soft porn? Is idolatry in your life and are you still of this fallen culture's ways </a:t>
            </a:r>
            <a:r>
              <a:rPr lang="en-US" sz="2400" dirty="0" smtClean="0"/>
              <a:t>loving the world while claiming new </a:t>
            </a:r>
            <a:r>
              <a:rPr lang="en-US" sz="2400" dirty="0"/>
              <a:t>life in Christ? </a:t>
            </a:r>
            <a:r>
              <a:rPr lang="en-US" sz="2400" dirty="0" smtClean="0"/>
              <a:t>How </a:t>
            </a:r>
            <a:r>
              <a:rPr lang="en-US" sz="2400" dirty="0"/>
              <a:t>can </a:t>
            </a:r>
            <a:r>
              <a:rPr lang="en-US" sz="2400" dirty="0" smtClean="0"/>
              <a:t>this be</a:t>
            </a:r>
            <a:r>
              <a:rPr lang="en-US" sz="2400" dirty="0"/>
              <a:t>? </a:t>
            </a:r>
            <a:r>
              <a:rPr lang="en-US" sz="2400" dirty="0" smtClean="0"/>
              <a:t>The </a:t>
            </a:r>
            <a:r>
              <a:rPr lang="en-US" sz="2400" dirty="0"/>
              <a:t>bible calls that a </a:t>
            </a:r>
            <a:r>
              <a:rPr lang="en-US" sz="2400" dirty="0" smtClean="0">
                <a:solidFill>
                  <a:schemeClr val="tx2">
                    <a:lumMod val="60000"/>
                    <a:lumOff val="40000"/>
                  </a:schemeClr>
                </a:solidFill>
              </a:rPr>
              <a:t>carnal </a:t>
            </a:r>
            <a:r>
              <a:rPr lang="en-US" sz="2400" dirty="0">
                <a:solidFill>
                  <a:schemeClr val="tx2">
                    <a:lumMod val="60000"/>
                    <a:lumOff val="40000"/>
                  </a:schemeClr>
                </a:solidFill>
              </a:rPr>
              <a:t>false convert</a:t>
            </a:r>
            <a:r>
              <a:rPr lang="en-US" sz="2400" dirty="0" smtClean="0"/>
              <a:t>.  Matt 7:20 </a:t>
            </a:r>
            <a:endParaRPr lang="en-US" sz="2400" dirty="0"/>
          </a:p>
        </p:txBody>
      </p:sp>
    </p:spTree>
    <p:extLst>
      <p:ext uri="{BB962C8B-B14F-4D97-AF65-F5344CB8AC3E}">
        <p14:creationId xmlns:p14="http://schemas.microsoft.com/office/powerpoint/2010/main" val="71712664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en-US" sz="2400" dirty="0" smtClean="0"/>
              <a:t>Men who claim Christ…does </a:t>
            </a:r>
            <a:r>
              <a:rPr lang="en-US" sz="2400" dirty="0"/>
              <a:t>your entire life and every thought meet God's </a:t>
            </a:r>
            <a:r>
              <a:rPr lang="en-US" sz="2400" dirty="0" smtClean="0"/>
              <a:t>Word and standard of holiness?  (The Word calls you to it. )</a:t>
            </a:r>
            <a:endParaRPr lang="en-US" sz="2400" dirty="0"/>
          </a:p>
          <a:p>
            <a:r>
              <a:rPr lang="en-US" sz="2400" dirty="0" smtClean="0">
                <a:solidFill>
                  <a:schemeClr val="tx2">
                    <a:lumMod val="60000"/>
                    <a:lumOff val="40000"/>
                  </a:schemeClr>
                </a:solidFill>
              </a:rPr>
              <a:t>“casting </a:t>
            </a:r>
            <a:r>
              <a:rPr lang="en-US" sz="2400" dirty="0">
                <a:solidFill>
                  <a:schemeClr val="tx2">
                    <a:lumMod val="60000"/>
                    <a:lumOff val="40000"/>
                  </a:schemeClr>
                </a:solidFill>
              </a:rPr>
              <a:t>down arguments and every high thing that exalts itself against the knowledge of God, bringing </a:t>
            </a:r>
            <a:r>
              <a:rPr lang="en-US" sz="2400" dirty="0">
                <a:solidFill>
                  <a:srgbClr val="FF0000"/>
                </a:solidFill>
              </a:rPr>
              <a:t>every thought into captivity </a:t>
            </a:r>
            <a:r>
              <a:rPr lang="en-US" sz="2400" dirty="0">
                <a:solidFill>
                  <a:schemeClr val="tx2">
                    <a:lumMod val="60000"/>
                    <a:lumOff val="40000"/>
                  </a:schemeClr>
                </a:solidFill>
              </a:rPr>
              <a:t>to the obedience of </a:t>
            </a:r>
            <a:r>
              <a:rPr lang="en-US" sz="2400" dirty="0" smtClean="0">
                <a:solidFill>
                  <a:schemeClr val="tx2">
                    <a:lumMod val="60000"/>
                    <a:lumOff val="40000"/>
                  </a:schemeClr>
                </a:solidFill>
              </a:rPr>
              <a:t>Christ”.  </a:t>
            </a:r>
            <a:r>
              <a:rPr lang="en-US" sz="2400" dirty="0" smtClean="0"/>
              <a:t>2 </a:t>
            </a:r>
            <a:r>
              <a:rPr lang="en-US" sz="2400" dirty="0"/>
              <a:t>Corinthians 10:5</a:t>
            </a:r>
          </a:p>
          <a:p>
            <a:endParaRPr lang="en-US" sz="2400" dirty="0"/>
          </a:p>
          <a:p>
            <a:r>
              <a:rPr lang="en-US" sz="2400" dirty="0" smtClean="0"/>
              <a:t>Are </a:t>
            </a:r>
            <a:r>
              <a:rPr lang="en-US" sz="2400" dirty="0"/>
              <a:t>you redeeming the time or wasting it with carnal entertainment</a:t>
            </a:r>
            <a:r>
              <a:rPr lang="en-US" sz="2400" dirty="0" smtClean="0"/>
              <a:t>?</a:t>
            </a:r>
          </a:p>
          <a:p>
            <a:r>
              <a:rPr lang="en-US" sz="2400" dirty="0" smtClean="0">
                <a:solidFill>
                  <a:schemeClr val="tx2">
                    <a:lumMod val="60000"/>
                    <a:lumOff val="40000"/>
                  </a:schemeClr>
                </a:solidFill>
              </a:rPr>
              <a:t>“See </a:t>
            </a:r>
            <a:r>
              <a:rPr lang="en-US" sz="2400" dirty="0">
                <a:solidFill>
                  <a:schemeClr val="tx2">
                    <a:lumMod val="60000"/>
                    <a:lumOff val="40000"/>
                  </a:schemeClr>
                </a:solidFill>
              </a:rPr>
              <a:t>then that you walk circumspectly, not as fools but as wise, </a:t>
            </a:r>
            <a:r>
              <a:rPr lang="en-US" sz="2400" dirty="0">
                <a:solidFill>
                  <a:srgbClr val="FF0000"/>
                </a:solidFill>
              </a:rPr>
              <a:t>redeeming the time</a:t>
            </a:r>
            <a:r>
              <a:rPr lang="en-US" sz="2400" dirty="0">
                <a:solidFill>
                  <a:schemeClr val="tx2">
                    <a:lumMod val="60000"/>
                    <a:lumOff val="40000"/>
                  </a:schemeClr>
                </a:solidFill>
              </a:rPr>
              <a:t>, because the days are </a:t>
            </a:r>
            <a:r>
              <a:rPr lang="en-US" sz="2400" dirty="0" smtClean="0">
                <a:solidFill>
                  <a:schemeClr val="tx2">
                    <a:lumMod val="60000"/>
                    <a:lumOff val="40000"/>
                  </a:schemeClr>
                </a:solidFill>
              </a:rPr>
              <a:t>evil”.</a:t>
            </a:r>
            <a:r>
              <a:rPr lang="en-US" sz="2400" dirty="0" smtClean="0"/>
              <a:t> </a:t>
            </a:r>
            <a:r>
              <a:rPr lang="en-US" sz="2400" dirty="0"/>
              <a:t>Ephesians 5:15-16</a:t>
            </a:r>
          </a:p>
          <a:p>
            <a:endParaRPr lang="en-US" sz="2400" dirty="0" smtClean="0"/>
          </a:p>
          <a:p>
            <a:r>
              <a:rPr lang="en-US" sz="2400" dirty="0"/>
              <a:t>Men, how can you do take </a:t>
            </a:r>
            <a:r>
              <a:rPr lang="en-US" sz="2400" dirty="0">
                <a:solidFill>
                  <a:srgbClr val="FF0000"/>
                </a:solidFill>
              </a:rPr>
              <a:t>every thought captive for Christ </a:t>
            </a:r>
            <a:r>
              <a:rPr lang="en-US" sz="2400" dirty="0"/>
              <a:t>while you're enjoying the carnal ways of the fallen world we live in like the NFL? </a:t>
            </a:r>
            <a:r>
              <a:rPr lang="en-US" sz="2400" dirty="0" smtClean="0"/>
              <a:t>Are you redeeming the time for God or yourself? Do </a:t>
            </a:r>
            <a:r>
              <a:rPr lang="en-US" sz="2400" dirty="0"/>
              <a:t>you need to repent of this and get in line with His </a:t>
            </a:r>
            <a:r>
              <a:rPr lang="en-US" sz="2400" dirty="0" smtClean="0"/>
              <a:t>way or </a:t>
            </a:r>
            <a:r>
              <a:rPr lang="en-US" sz="2400" dirty="0" smtClean="0">
                <a:solidFill>
                  <a:schemeClr val="tx2">
                    <a:lumMod val="60000"/>
                    <a:lumOff val="40000"/>
                  </a:schemeClr>
                </a:solidFill>
              </a:rPr>
              <a:t>do you still need to be born again</a:t>
            </a:r>
            <a:r>
              <a:rPr lang="en-US" sz="2400" dirty="0" smtClean="0"/>
              <a:t>?</a:t>
            </a:r>
            <a:endParaRPr lang="en-US" sz="2400" dirty="0"/>
          </a:p>
          <a:p>
            <a:r>
              <a:rPr lang="en-US" sz="2400" dirty="0"/>
              <a:t> </a:t>
            </a:r>
            <a:r>
              <a:rPr lang="en-US" sz="2400" dirty="0" smtClean="0"/>
              <a:t>I would encourage you to take a look at your entire life to see if you’re walking in holiness. “</a:t>
            </a:r>
            <a:r>
              <a:rPr lang="en-US" sz="2400" dirty="0" smtClean="0">
                <a:solidFill>
                  <a:schemeClr val="tx2">
                    <a:lumMod val="60000"/>
                    <a:lumOff val="40000"/>
                  </a:schemeClr>
                </a:solidFill>
              </a:rPr>
              <a:t>Be holy in all your conduct”</a:t>
            </a:r>
            <a:r>
              <a:rPr lang="en-US" sz="2400" dirty="0" smtClean="0"/>
              <a:t>.  1 Peter 1:15</a:t>
            </a:r>
          </a:p>
          <a:p>
            <a:r>
              <a:rPr lang="en-US" sz="2400" dirty="0" smtClean="0"/>
              <a:t>If your religious body is not teaching you this, modeling it and holding you to it; they are not a biblical New Testament body. </a:t>
            </a:r>
            <a:r>
              <a:rPr lang="en-US" sz="2400" dirty="0" smtClean="0">
                <a:solidFill>
                  <a:srgbClr val="FF0000"/>
                </a:solidFill>
              </a:rPr>
              <a:t>Run from them…</a:t>
            </a:r>
            <a:endParaRPr lang="en-US" sz="2400" dirty="0">
              <a:solidFill>
                <a:srgbClr val="FF0000"/>
              </a:solidFill>
            </a:endParaRPr>
          </a:p>
        </p:txBody>
      </p:sp>
    </p:spTree>
    <p:extLst>
      <p:ext uri="{BB962C8B-B14F-4D97-AF65-F5344CB8AC3E}">
        <p14:creationId xmlns:p14="http://schemas.microsoft.com/office/powerpoint/2010/main" val="319402492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555641"/>
          </a:xfrm>
          <a:prstGeom prst="rect">
            <a:avLst/>
          </a:prstGeom>
        </p:spPr>
        <p:txBody>
          <a:bodyPr wrap="square">
            <a:spAutoFit/>
          </a:bodyPr>
          <a:lstStyle/>
          <a:p>
            <a:r>
              <a:rPr lang="en-US" sz="2800" dirty="0">
                <a:solidFill>
                  <a:schemeClr val="tx2">
                    <a:lumMod val="60000"/>
                    <a:lumOff val="40000"/>
                  </a:schemeClr>
                </a:solidFill>
              </a:rPr>
              <a:t>And do not be conformed to this world, but </a:t>
            </a:r>
          </a:p>
          <a:p>
            <a:r>
              <a:rPr lang="en-US" sz="2800" dirty="0" smtClean="0">
                <a:solidFill>
                  <a:schemeClr val="tx2">
                    <a:lumMod val="60000"/>
                    <a:lumOff val="40000"/>
                  </a:schemeClr>
                </a:solidFill>
              </a:rPr>
              <a:t>be </a:t>
            </a:r>
            <a:r>
              <a:rPr lang="en-US" sz="2800" dirty="0">
                <a:solidFill>
                  <a:schemeClr val="tx2">
                    <a:lumMod val="60000"/>
                    <a:lumOff val="40000"/>
                  </a:schemeClr>
                </a:solidFill>
              </a:rPr>
              <a:t>transformed by the renewing of your mind, that you </a:t>
            </a:r>
          </a:p>
          <a:p>
            <a:r>
              <a:rPr lang="en-US" sz="2800" dirty="0" smtClean="0">
                <a:solidFill>
                  <a:schemeClr val="tx2">
                    <a:lumMod val="60000"/>
                    <a:lumOff val="40000"/>
                  </a:schemeClr>
                </a:solidFill>
              </a:rPr>
              <a:t>may </a:t>
            </a:r>
            <a:r>
              <a:rPr lang="en-US" sz="2800" dirty="0">
                <a:solidFill>
                  <a:schemeClr val="tx2">
                    <a:lumMod val="60000"/>
                    <a:lumOff val="40000"/>
                  </a:schemeClr>
                </a:solidFill>
              </a:rPr>
              <a:t>prove what is that good and acceptable and perfect </a:t>
            </a:r>
          </a:p>
          <a:p>
            <a:r>
              <a:rPr lang="en-US" sz="2800" dirty="0" smtClean="0">
                <a:solidFill>
                  <a:schemeClr val="tx2">
                    <a:lumMod val="60000"/>
                    <a:lumOff val="40000"/>
                  </a:schemeClr>
                </a:solidFill>
              </a:rPr>
              <a:t>will </a:t>
            </a:r>
            <a:r>
              <a:rPr lang="en-US" sz="2800" dirty="0">
                <a:solidFill>
                  <a:schemeClr val="tx2">
                    <a:lumMod val="60000"/>
                    <a:lumOff val="40000"/>
                  </a:schemeClr>
                </a:solidFill>
              </a:rPr>
              <a:t>of God. </a:t>
            </a:r>
            <a:r>
              <a:rPr lang="en-US" sz="2800" dirty="0"/>
              <a:t>Romans 12:2 </a:t>
            </a:r>
          </a:p>
          <a:p>
            <a:r>
              <a:rPr lang="en-US" sz="2800" dirty="0"/>
              <a:t>  </a:t>
            </a:r>
          </a:p>
          <a:p>
            <a:r>
              <a:rPr lang="en-US" sz="2800" dirty="0">
                <a:solidFill>
                  <a:schemeClr val="tx2">
                    <a:lumMod val="60000"/>
                    <a:lumOff val="40000"/>
                  </a:schemeClr>
                </a:solidFill>
              </a:rPr>
              <a:t>Do not love the world or the things in the </a:t>
            </a:r>
          </a:p>
          <a:p>
            <a:r>
              <a:rPr lang="en-US" sz="2800" dirty="0" smtClean="0">
                <a:solidFill>
                  <a:schemeClr val="tx2">
                    <a:lumMod val="60000"/>
                    <a:lumOff val="40000"/>
                  </a:schemeClr>
                </a:solidFill>
              </a:rPr>
              <a:t>world</a:t>
            </a:r>
            <a:r>
              <a:rPr lang="en-US" sz="2800" dirty="0">
                <a:solidFill>
                  <a:schemeClr val="tx2">
                    <a:lumMod val="60000"/>
                    <a:lumOff val="40000"/>
                  </a:schemeClr>
                </a:solidFill>
              </a:rPr>
              <a:t>. If anyone loves the world, the love of the Father </a:t>
            </a:r>
          </a:p>
          <a:p>
            <a:r>
              <a:rPr lang="en-US" sz="2800" dirty="0" smtClean="0">
                <a:solidFill>
                  <a:schemeClr val="tx2">
                    <a:lumMod val="60000"/>
                    <a:lumOff val="40000"/>
                  </a:schemeClr>
                </a:solidFill>
              </a:rPr>
              <a:t>is </a:t>
            </a:r>
            <a:r>
              <a:rPr lang="en-US" sz="2800" dirty="0">
                <a:solidFill>
                  <a:schemeClr val="tx2">
                    <a:lumMod val="60000"/>
                    <a:lumOff val="40000"/>
                  </a:schemeClr>
                </a:solidFill>
              </a:rPr>
              <a:t>not in him</a:t>
            </a:r>
            <a:r>
              <a:rPr lang="en-US" sz="2800" dirty="0"/>
              <a:t>. 1 John </a:t>
            </a:r>
            <a:r>
              <a:rPr lang="en-US" sz="2800" dirty="0" smtClean="0"/>
              <a:t>2:15</a:t>
            </a:r>
          </a:p>
          <a:p>
            <a:endParaRPr lang="en-US" sz="2800" dirty="0"/>
          </a:p>
          <a:p>
            <a:r>
              <a:rPr lang="en-US" sz="2800" dirty="0" smtClean="0">
                <a:solidFill>
                  <a:srgbClr val="FF0000"/>
                </a:solidFill>
              </a:rPr>
              <a:t>Jesus said: “Not </a:t>
            </a:r>
            <a:r>
              <a:rPr lang="en-US" sz="2800" dirty="0">
                <a:solidFill>
                  <a:srgbClr val="FF0000"/>
                </a:solidFill>
              </a:rPr>
              <a:t>everyone who says to me, “Lord, Lord,” will enter the kingdom of heaven, </a:t>
            </a:r>
            <a:r>
              <a:rPr lang="en-US" sz="2800" dirty="0" smtClean="0">
                <a:solidFill>
                  <a:srgbClr val="FF0000"/>
                </a:solidFill>
              </a:rPr>
              <a:t>but </a:t>
            </a:r>
            <a:r>
              <a:rPr lang="en-US" sz="2800" b="1" dirty="0" smtClean="0">
                <a:solidFill>
                  <a:srgbClr val="FF0000"/>
                </a:solidFill>
              </a:rPr>
              <a:t>only </a:t>
            </a:r>
            <a:r>
              <a:rPr lang="en-US" sz="2800" b="1" dirty="0">
                <a:solidFill>
                  <a:srgbClr val="FF0000"/>
                </a:solidFill>
              </a:rPr>
              <a:t>he who does the will of my Father who is in </a:t>
            </a:r>
            <a:r>
              <a:rPr lang="en-US" sz="2800" b="1" dirty="0" smtClean="0">
                <a:solidFill>
                  <a:srgbClr val="FF0000"/>
                </a:solidFill>
              </a:rPr>
              <a:t>heaven” </a:t>
            </a:r>
            <a:r>
              <a:rPr lang="en-US" sz="2800" dirty="0" smtClean="0"/>
              <a:t>Matthew 7:20</a:t>
            </a:r>
          </a:p>
          <a:p>
            <a:endParaRPr lang="en-US" sz="2800" b="1" dirty="0" smtClean="0">
              <a:solidFill>
                <a:schemeClr val="tx2">
                  <a:lumMod val="60000"/>
                  <a:lumOff val="40000"/>
                </a:schemeClr>
              </a:solidFill>
            </a:endParaRPr>
          </a:p>
          <a:p>
            <a:r>
              <a:rPr lang="en-US" sz="2800" dirty="0">
                <a:solidFill>
                  <a:schemeClr val="tx2">
                    <a:lumMod val="60000"/>
                    <a:lumOff val="40000"/>
                  </a:schemeClr>
                </a:solidFill>
              </a:rPr>
              <a:t>Whoever does not practice righteousness is not of God, nor </a:t>
            </a:r>
            <a:r>
              <a:rPr lang="en-US" sz="2800" i="1" dirty="0">
                <a:solidFill>
                  <a:schemeClr val="tx2">
                    <a:lumMod val="60000"/>
                    <a:lumOff val="40000"/>
                  </a:schemeClr>
                </a:solidFill>
              </a:rPr>
              <a:t>is</a:t>
            </a:r>
            <a:r>
              <a:rPr lang="en-US" sz="2800" dirty="0">
                <a:solidFill>
                  <a:schemeClr val="tx2">
                    <a:lumMod val="60000"/>
                    <a:lumOff val="40000"/>
                  </a:schemeClr>
                </a:solidFill>
              </a:rPr>
              <a:t> he who does not love his </a:t>
            </a:r>
            <a:r>
              <a:rPr lang="en-US" sz="2800" dirty="0" smtClean="0">
                <a:solidFill>
                  <a:schemeClr val="tx2">
                    <a:lumMod val="60000"/>
                    <a:lumOff val="40000"/>
                  </a:schemeClr>
                </a:solidFill>
              </a:rPr>
              <a:t>brother. </a:t>
            </a:r>
            <a:r>
              <a:rPr lang="en-US" sz="2800" dirty="0" smtClean="0"/>
              <a:t>1 </a:t>
            </a:r>
            <a:r>
              <a:rPr lang="en-US" sz="2800" dirty="0"/>
              <a:t>J</a:t>
            </a:r>
            <a:r>
              <a:rPr lang="en-US" sz="2800" dirty="0" smtClean="0"/>
              <a:t>ohn 3:10</a:t>
            </a:r>
            <a:endParaRPr lang="en-US" sz="2800" b="1" dirty="0"/>
          </a:p>
        </p:txBody>
      </p:sp>
    </p:spTree>
    <p:extLst>
      <p:ext uri="{BB962C8B-B14F-4D97-AF65-F5344CB8AC3E}">
        <p14:creationId xmlns:p14="http://schemas.microsoft.com/office/powerpoint/2010/main" val="113495321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067800" cy="7109639"/>
          </a:xfrm>
          <a:prstGeom prst="rect">
            <a:avLst/>
          </a:prstGeom>
        </p:spPr>
        <p:txBody>
          <a:bodyPr wrap="square">
            <a:spAutoFit/>
          </a:bodyPr>
          <a:lstStyle/>
          <a:p>
            <a:r>
              <a:rPr lang="en-US" sz="2400" dirty="0"/>
              <a:t>To the modern ladies who profess </a:t>
            </a:r>
            <a:r>
              <a:rPr lang="en-US" sz="2400" dirty="0" smtClean="0"/>
              <a:t>Christ….are </a:t>
            </a:r>
            <a:r>
              <a:rPr lang="en-US" sz="2400" dirty="0"/>
              <a:t>you still into the carnal impurity of the culture such as TV, </a:t>
            </a:r>
            <a:r>
              <a:rPr lang="en-US" sz="2400" dirty="0" smtClean="0"/>
              <a:t>unbiblical </a:t>
            </a:r>
            <a:r>
              <a:rPr lang="en-US" sz="2400" dirty="0"/>
              <a:t>fashions, worldly fads, horoscopes, Oprah, love novels, H</a:t>
            </a:r>
            <a:r>
              <a:rPr lang="en-US" sz="2400" dirty="0" smtClean="0"/>
              <a:t>ollywood </a:t>
            </a:r>
            <a:r>
              <a:rPr lang="en-US" sz="2400" dirty="0"/>
              <a:t>productions, trendy fads, magazines </a:t>
            </a:r>
            <a:r>
              <a:rPr lang="en-US" sz="2400" dirty="0" err="1" smtClean="0"/>
              <a:t>etc</a:t>
            </a:r>
            <a:r>
              <a:rPr lang="en-US" sz="2400" dirty="0" smtClean="0"/>
              <a:t>? </a:t>
            </a:r>
            <a:r>
              <a:rPr lang="en-US" sz="2400" dirty="0"/>
              <a:t>God's Word warns </a:t>
            </a:r>
            <a:r>
              <a:rPr lang="en-US" sz="2400" dirty="0" smtClean="0"/>
              <a:t>a person of </a:t>
            </a:r>
            <a:r>
              <a:rPr lang="en-US" sz="2400" dirty="0"/>
              <a:t>being carnal, double minded and in danger of perishing. God's Word is clear...</a:t>
            </a:r>
          </a:p>
          <a:p>
            <a:r>
              <a:rPr lang="en-US" sz="2400" dirty="0"/>
              <a:t> </a:t>
            </a:r>
            <a:r>
              <a:rPr lang="en-US" sz="2400" dirty="0" smtClean="0">
                <a:solidFill>
                  <a:schemeClr val="tx2">
                    <a:lumMod val="60000"/>
                    <a:lumOff val="40000"/>
                  </a:schemeClr>
                </a:solidFill>
              </a:rPr>
              <a:t>For </a:t>
            </a:r>
            <a:r>
              <a:rPr lang="en-US" sz="2400" dirty="0">
                <a:solidFill>
                  <a:schemeClr val="tx2">
                    <a:lumMod val="60000"/>
                    <a:lumOff val="40000"/>
                  </a:schemeClr>
                </a:solidFill>
              </a:rPr>
              <a:t>to be carnally minded is death, but to be spiritually minded is life and peace.</a:t>
            </a:r>
            <a:r>
              <a:rPr lang="en-US" sz="2400" dirty="0"/>
              <a:t> Romans </a:t>
            </a:r>
            <a:r>
              <a:rPr lang="en-US" sz="2400" dirty="0" smtClean="0"/>
              <a:t>8:6</a:t>
            </a:r>
          </a:p>
          <a:p>
            <a:r>
              <a:rPr lang="en-US" sz="2400" dirty="0">
                <a:solidFill>
                  <a:schemeClr val="tx2">
                    <a:lumMod val="60000"/>
                    <a:lumOff val="40000"/>
                  </a:schemeClr>
                </a:solidFill>
              </a:rPr>
              <a:t>But now having been set free from sin, and having become slaves of God, you have your fruit to holiness, and the end, everlasting life. </a:t>
            </a:r>
            <a:r>
              <a:rPr lang="en-US" sz="2400" baseline="30000" dirty="0">
                <a:solidFill>
                  <a:schemeClr val="tx2">
                    <a:lumMod val="60000"/>
                    <a:lumOff val="40000"/>
                  </a:schemeClr>
                </a:solidFill>
              </a:rPr>
              <a:t>23 </a:t>
            </a:r>
            <a:r>
              <a:rPr lang="en-US" sz="2400" dirty="0">
                <a:solidFill>
                  <a:schemeClr val="tx2">
                    <a:lumMod val="60000"/>
                    <a:lumOff val="40000"/>
                  </a:schemeClr>
                </a:solidFill>
              </a:rPr>
              <a:t>For the wages of sin </a:t>
            </a:r>
            <a:r>
              <a:rPr lang="en-US" sz="2400" i="1" dirty="0">
                <a:solidFill>
                  <a:schemeClr val="tx2">
                    <a:lumMod val="60000"/>
                    <a:lumOff val="40000"/>
                  </a:schemeClr>
                </a:solidFill>
              </a:rPr>
              <a:t>is</a:t>
            </a:r>
            <a:r>
              <a:rPr lang="en-US" sz="2400" dirty="0">
                <a:solidFill>
                  <a:schemeClr val="tx2">
                    <a:lumMod val="60000"/>
                    <a:lumOff val="40000"/>
                  </a:schemeClr>
                </a:solidFill>
              </a:rPr>
              <a:t> death, but the gift of God </a:t>
            </a:r>
            <a:r>
              <a:rPr lang="en-US" sz="2400" i="1" dirty="0">
                <a:solidFill>
                  <a:schemeClr val="tx2">
                    <a:lumMod val="60000"/>
                    <a:lumOff val="40000"/>
                  </a:schemeClr>
                </a:solidFill>
              </a:rPr>
              <a:t>is</a:t>
            </a:r>
            <a:r>
              <a:rPr lang="en-US" sz="2400" dirty="0">
                <a:solidFill>
                  <a:schemeClr val="tx2">
                    <a:lumMod val="60000"/>
                    <a:lumOff val="40000"/>
                  </a:schemeClr>
                </a:solidFill>
              </a:rPr>
              <a:t> eternal life in Christ Jesus our Lord</a:t>
            </a:r>
            <a:r>
              <a:rPr lang="en-US" sz="2400" dirty="0" smtClean="0">
                <a:solidFill>
                  <a:schemeClr val="tx2">
                    <a:lumMod val="60000"/>
                    <a:lumOff val="40000"/>
                  </a:schemeClr>
                </a:solidFill>
              </a:rPr>
              <a:t>.</a:t>
            </a:r>
            <a:r>
              <a:rPr lang="en-US" sz="2400" dirty="0" smtClean="0"/>
              <a:t> Romans 6:22-23</a:t>
            </a:r>
          </a:p>
          <a:p>
            <a:r>
              <a:rPr lang="en-US" sz="2400" dirty="0" smtClean="0"/>
              <a:t>Sadly </a:t>
            </a:r>
            <a:r>
              <a:rPr lang="en-US" sz="2400" dirty="0"/>
              <a:t>most religious organizations </a:t>
            </a:r>
            <a:r>
              <a:rPr lang="en-US" sz="2400" dirty="0" smtClean="0"/>
              <a:t> fail </a:t>
            </a:r>
            <a:r>
              <a:rPr lang="en-US" sz="2400" dirty="0"/>
              <a:t>here and do not teach you how to live </a:t>
            </a:r>
            <a:r>
              <a:rPr lang="en-US" sz="2400" dirty="0" smtClean="0"/>
              <a:t>daily or </a:t>
            </a:r>
            <a:r>
              <a:rPr lang="en-US" sz="2400" dirty="0"/>
              <a:t>what God requires. They do not use ALL of God's Word (2 Timothy 3:16) for instruction. And they often avoid using Matthew 18 which is on "church discipline" to help hold people accountable in His </a:t>
            </a:r>
            <a:r>
              <a:rPr lang="en-US" sz="2400" dirty="0" smtClean="0"/>
              <a:t>way’s</a:t>
            </a:r>
            <a:r>
              <a:rPr lang="en-US" sz="2400" dirty="0"/>
              <a:t>. </a:t>
            </a:r>
            <a:r>
              <a:rPr lang="en-US" sz="2400" dirty="0" smtClean="0"/>
              <a:t>Why you may ask? </a:t>
            </a:r>
            <a:r>
              <a:rPr lang="en-US" sz="2400" dirty="0"/>
              <a:t>Because God's Word tells us </a:t>
            </a:r>
            <a:r>
              <a:rPr lang="en-US" sz="2400" dirty="0" smtClean="0"/>
              <a:t>many </a:t>
            </a:r>
            <a:r>
              <a:rPr lang="en-US" sz="2400" dirty="0"/>
              <a:t>people will run from holiness as they love the </a:t>
            </a:r>
            <a:r>
              <a:rPr lang="en-US" sz="2400" dirty="0" smtClean="0"/>
              <a:t>world and that won’t fill up pews.   So again how </a:t>
            </a:r>
            <a:r>
              <a:rPr lang="en-US" sz="2400" dirty="0"/>
              <a:t>can </a:t>
            </a:r>
            <a:r>
              <a:rPr lang="en-US" sz="2400" dirty="0" smtClean="0"/>
              <a:t>these </a:t>
            </a:r>
            <a:r>
              <a:rPr lang="en-US" sz="2400" dirty="0"/>
              <a:t>be </a:t>
            </a:r>
            <a:r>
              <a:rPr lang="en-US" sz="2400" dirty="0" smtClean="0"/>
              <a:t>called </a:t>
            </a:r>
            <a:r>
              <a:rPr lang="en-US" sz="2400" dirty="0"/>
              <a:t>New Testament church </a:t>
            </a:r>
            <a:r>
              <a:rPr lang="en-US" sz="2400" dirty="0" smtClean="0"/>
              <a:t>bodies?</a:t>
            </a:r>
            <a:endParaRPr lang="en-US" sz="2400" dirty="0"/>
          </a:p>
          <a:p>
            <a:r>
              <a:rPr lang="en-US" sz="2400" dirty="0"/>
              <a:t> </a:t>
            </a:r>
          </a:p>
        </p:txBody>
      </p:sp>
    </p:spTree>
    <p:extLst>
      <p:ext uri="{BB962C8B-B14F-4D97-AF65-F5344CB8AC3E}">
        <p14:creationId xmlns:p14="http://schemas.microsoft.com/office/powerpoint/2010/main" val="97235389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en-US" dirty="0"/>
              <a:t> </a:t>
            </a:r>
            <a:r>
              <a:rPr lang="en-US" sz="2400" dirty="0" smtClean="0"/>
              <a:t>               </a:t>
            </a:r>
            <a:r>
              <a:rPr lang="en-US" sz="2400" b="1" dirty="0" smtClean="0">
                <a:solidFill>
                  <a:srgbClr val="FF0000"/>
                </a:solidFill>
              </a:rPr>
              <a:t>Who Is Modeling Holiness For You and Your body?</a:t>
            </a:r>
            <a:endParaRPr lang="en-US" sz="2400" b="1" dirty="0">
              <a:solidFill>
                <a:srgbClr val="FF0000"/>
              </a:solidFill>
            </a:endParaRPr>
          </a:p>
          <a:p>
            <a:r>
              <a:rPr lang="en-US" sz="2400" dirty="0" smtClean="0"/>
              <a:t>The truth is that God </a:t>
            </a:r>
            <a:r>
              <a:rPr lang="en-US" sz="2400" dirty="0"/>
              <a:t>has VERY high standards of holy </a:t>
            </a:r>
            <a:r>
              <a:rPr lang="en-US" sz="2400" dirty="0" smtClean="0"/>
              <a:t>living. </a:t>
            </a:r>
            <a:r>
              <a:rPr lang="en-US" sz="2400" dirty="0"/>
              <a:t>Are you being taught and shown how to be holy and set apart in your </a:t>
            </a:r>
            <a:r>
              <a:rPr lang="en-US" sz="2400" dirty="0" smtClean="0"/>
              <a:t>denomination or </a:t>
            </a:r>
            <a:r>
              <a:rPr lang="en-US" sz="2400" dirty="0"/>
              <a:t>are you </a:t>
            </a:r>
            <a:r>
              <a:rPr lang="en-US" sz="2400" dirty="0" smtClean="0"/>
              <a:t>and your body of </a:t>
            </a:r>
            <a:r>
              <a:rPr lang="en-US" sz="2400" dirty="0"/>
              <a:t>the </a:t>
            </a:r>
            <a:r>
              <a:rPr lang="en-US" sz="2400" dirty="0" smtClean="0"/>
              <a:t>world, </a:t>
            </a:r>
            <a:r>
              <a:rPr lang="en-US" sz="2400" dirty="0"/>
              <a:t>filled with carnal ways of </a:t>
            </a:r>
            <a:r>
              <a:rPr lang="en-US" sz="2400" dirty="0" smtClean="0"/>
              <a:t>self and </a:t>
            </a:r>
            <a:r>
              <a:rPr lang="en-US" sz="2400" dirty="0"/>
              <a:t>entertainment? Do you fit right into the lost world or do you stand out for Christ? Do your leaders model holiness for you or are they also of this world's lost ways themselves? </a:t>
            </a:r>
            <a:r>
              <a:rPr lang="en-US" sz="2400" dirty="0" smtClean="0"/>
              <a:t>Just </a:t>
            </a:r>
            <a:r>
              <a:rPr lang="en-US" sz="2400" dirty="0"/>
              <a:t>going to a religious seminary does NOT make </a:t>
            </a:r>
            <a:r>
              <a:rPr lang="en-US" sz="2400" dirty="0" smtClean="0"/>
              <a:t>a man </a:t>
            </a:r>
            <a:r>
              <a:rPr lang="en-US" sz="2400" dirty="0"/>
              <a:t>God's holy </a:t>
            </a:r>
            <a:r>
              <a:rPr lang="en-US" sz="2400" dirty="0" smtClean="0"/>
              <a:t>one. True salvation by His Spirit, then a </a:t>
            </a:r>
            <a:r>
              <a:rPr lang="en-US" sz="2400" dirty="0"/>
              <a:t>desire to be obedient and kill your carnal flesh </a:t>
            </a:r>
            <a:r>
              <a:rPr lang="en-US" sz="2400" dirty="0" smtClean="0"/>
              <a:t>does.</a:t>
            </a:r>
          </a:p>
          <a:p>
            <a:r>
              <a:rPr lang="en-US" sz="2400" dirty="0" smtClean="0"/>
              <a:t>Note</a:t>
            </a:r>
            <a:r>
              <a:rPr lang="en-US" sz="2400" dirty="0"/>
              <a:t>: seminaries are another man made </a:t>
            </a:r>
            <a:r>
              <a:rPr lang="en-US" sz="2400" dirty="0" smtClean="0"/>
              <a:t>invention by the way. </a:t>
            </a:r>
          </a:p>
          <a:p>
            <a:endParaRPr lang="en-US" sz="2400" dirty="0"/>
          </a:p>
          <a:p>
            <a:r>
              <a:rPr lang="en-US" sz="2400" dirty="0" smtClean="0"/>
              <a:t>Biblical </a:t>
            </a:r>
            <a:r>
              <a:rPr lang="en-US" sz="2400" dirty="0"/>
              <a:t>leaders are to be</a:t>
            </a:r>
            <a:r>
              <a:rPr lang="en-US" sz="2400" dirty="0" smtClean="0"/>
              <a:t>:</a:t>
            </a:r>
            <a:r>
              <a:rPr lang="en-US" sz="2400" dirty="0"/>
              <a:t> </a:t>
            </a:r>
          </a:p>
          <a:p>
            <a:r>
              <a:rPr lang="en-US" sz="2400" dirty="0">
                <a:solidFill>
                  <a:schemeClr val="tx2">
                    <a:lumMod val="60000"/>
                    <a:lumOff val="40000"/>
                  </a:schemeClr>
                </a:solidFill>
              </a:rPr>
              <a:t>For a bishop (elder) must be blameless, as a steward of God, not self-willed, not quick-tempered, not given to wine, not violent, not greedy for money, but hospitable, </a:t>
            </a:r>
            <a:r>
              <a:rPr lang="en-US" sz="2400" dirty="0" smtClean="0">
                <a:solidFill>
                  <a:srgbClr val="FF0000"/>
                </a:solidFill>
              </a:rPr>
              <a:t>a </a:t>
            </a:r>
            <a:r>
              <a:rPr lang="en-US" sz="2400" dirty="0">
                <a:solidFill>
                  <a:srgbClr val="FF0000"/>
                </a:solidFill>
              </a:rPr>
              <a:t>lover of what is good</a:t>
            </a:r>
            <a:r>
              <a:rPr lang="en-US" sz="2400" dirty="0">
                <a:solidFill>
                  <a:schemeClr val="tx2">
                    <a:lumMod val="60000"/>
                    <a:lumOff val="40000"/>
                  </a:schemeClr>
                </a:solidFill>
              </a:rPr>
              <a:t>, sober-minded, just, </a:t>
            </a:r>
            <a:r>
              <a:rPr lang="en-US" sz="2400" dirty="0">
                <a:solidFill>
                  <a:srgbClr val="FF0000"/>
                </a:solidFill>
              </a:rPr>
              <a:t>holy</a:t>
            </a:r>
            <a:r>
              <a:rPr lang="en-US" sz="2400" dirty="0">
                <a:solidFill>
                  <a:schemeClr val="tx2">
                    <a:lumMod val="60000"/>
                    <a:lumOff val="40000"/>
                  </a:schemeClr>
                </a:solidFill>
              </a:rPr>
              <a:t>, </a:t>
            </a:r>
            <a:r>
              <a:rPr lang="en-US" sz="2400" dirty="0" smtClean="0">
                <a:solidFill>
                  <a:schemeClr val="tx2">
                    <a:lumMod val="60000"/>
                    <a:lumOff val="40000"/>
                  </a:schemeClr>
                </a:solidFill>
              </a:rPr>
              <a:t>self-controlled</a:t>
            </a:r>
            <a:r>
              <a:rPr lang="en-US" sz="2400" dirty="0">
                <a:solidFill>
                  <a:schemeClr val="tx2">
                    <a:lumMod val="60000"/>
                    <a:lumOff val="40000"/>
                  </a:schemeClr>
                </a:solidFill>
              </a:rPr>
              <a:t>, holding fast the faithful word as he has been </a:t>
            </a:r>
          </a:p>
          <a:p>
            <a:r>
              <a:rPr lang="en-US" sz="2400" dirty="0">
                <a:solidFill>
                  <a:schemeClr val="tx2">
                    <a:lumMod val="60000"/>
                    <a:lumOff val="40000"/>
                  </a:schemeClr>
                </a:solidFill>
              </a:rPr>
              <a:t> </a:t>
            </a:r>
            <a:r>
              <a:rPr lang="en-US" sz="2400" dirty="0" smtClean="0">
                <a:solidFill>
                  <a:schemeClr val="tx2">
                    <a:lumMod val="60000"/>
                    <a:lumOff val="40000"/>
                  </a:schemeClr>
                </a:solidFill>
              </a:rPr>
              <a:t>taught</a:t>
            </a:r>
            <a:r>
              <a:rPr lang="en-US" sz="2400" dirty="0">
                <a:solidFill>
                  <a:schemeClr val="tx2">
                    <a:lumMod val="60000"/>
                    <a:lumOff val="40000"/>
                  </a:schemeClr>
                </a:solidFill>
              </a:rPr>
              <a:t>, that he may be able, </a:t>
            </a:r>
            <a:r>
              <a:rPr lang="en-US" sz="2400" dirty="0">
                <a:solidFill>
                  <a:srgbClr val="FF0000"/>
                </a:solidFill>
              </a:rPr>
              <a:t>by sound doctrine</a:t>
            </a:r>
            <a:r>
              <a:rPr lang="en-US" sz="2400" dirty="0">
                <a:solidFill>
                  <a:schemeClr val="tx2">
                    <a:lumMod val="60000"/>
                    <a:lumOff val="40000"/>
                  </a:schemeClr>
                </a:solidFill>
              </a:rPr>
              <a:t>, both to </a:t>
            </a:r>
            <a:r>
              <a:rPr lang="en-US" sz="2400" dirty="0" smtClean="0">
                <a:solidFill>
                  <a:schemeClr val="tx2">
                    <a:lumMod val="60000"/>
                    <a:lumOff val="40000"/>
                  </a:schemeClr>
                </a:solidFill>
              </a:rPr>
              <a:t>exhort </a:t>
            </a:r>
            <a:r>
              <a:rPr lang="en-US" sz="2400" dirty="0">
                <a:solidFill>
                  <a:schemeClr val="tx2">
                    <a:lumMod val="60000"/>
                    <a:lumOff val="40000"/>
                  </a:schemeClr>
                </a:solidFill>
              </a:rPr>
              <a:t>and convict those who contradict.</a:t>
            </a:r>
            <a:r>
              <a:rPr lang="en-US" sz="2400" dirty="0"/>
              <a:t> Titus 1:7-9</a:t>
            </a:r>
          </a:p>
        </p:txBody>
      </p:sp>
    </p:spTree>
    <p:extLst>
      <p:ext uri="{BB962C8B-B14F-4D97-AF65-F5344CB8AC3E}">
        <p14:creationId xmlns:p14="http://schemas.microsoft.com/office/powerpoint/2010/main" val="6930458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7478970"/>
          </a:xfrm>
          <a:prstGeom prst="rect">
            <a:avLst/>
          </a:prstGeom>
        </p:spPr>
        <p:txBody>
          <a:bodyPr wrap="square">
            <a:spAutoFit/>
          </a:bodyPr>
          <a:lstStyle/>
          <a:p>
            <a:r>
              <a:rPr lang="en-US" sz="2400" dirty="0" smtClean="0">
                <a:solidFill>
                  <a:srgbClr val="FF0000"/>
                </a:solidFill>
              </a:rPr>
              <a:t>                                      Is Your Compass Off? </a:t>
            </a:r>
          </a:p>
          <a:p>
            <a:r>
              <a:rPr lang="en-US" sz="2400" dirty="0" smtClean="0"/>
              <a:t>Following God’s </a:t>
            </a:r>
            <a:r>
              <a:rPr lang="en-US" sz="2400" dirty="0"/>
              <a:t>Word in detail is very important. </a:t>
            </a:r>
            <a:endParaRPr lang="en-US" sz="2400" dirty="0" smtClean="0"/>
          </a:p>
          <a:p>
            <a:r>
              <a:rPr lang="en-US" sz="2400" dirty="0" smtClean="0"/>
              <a:t>Example: If </a:t>
            </a:r>
            <a:r>
              <a:rPr lang="en-US" sz="2400" dirty="0"/>
              <a:t>a plane is off only a few compass degrees on the start of its journey, it will be off by many miles at the end. The bible calls God's people to be obedient and to be in the world but not </a:t>
            </a:r>
            <a:r>
              <a:rPr lang="en-US" sz="2400" dirty="0" smtClean="0"/>
              <a:t>“of” </a:t>
            </a:r>
            <a:r>
              <a:rPr lang="en-US" sz="2400" dirty="0"/>
              <a:t>it. How does your life </a:t>
            </a:r>
            <a:r>
              <a:rPr lang="en-US" sz="2400" dirty="0" smtClean="0"/>
              <a:t>look? It seems denominational America does not care about biblical holiness and it is one of the reasons why true believers cannot fellowship with them. If </a:t>
            </a:r>
            <a:r>
              <a:rPr lang="en-US" sz="2400" dirty="0"/>
              <a:t>you don't follow God's Word </a:t>
            </a:r>
            <a:r>
              <a:rPr lang="en-US" sz="2400" dirty="0" smtClean="0"/>
              <a:t>obediently…</a:t>
            </a:r>
          </a:p>
          <a:p>
            <a:r>
              <a:rPr lang="en-US" sz="2400" dirty="0" smtClean="0"/>
              <a:t>Paul </a:t>
            </a:r>
            <a:r>
              <a:rPr lang="en-US" sz="2400" dirty="0"/>
              <a:t>said:</a:t>
            </a:r>
          </a:p>
          <a:p>
            <a:r>
              <a:rPr lang="en-US" sz="2400" dirty="0"/>
              <a:t> </a:t>
            </a:r>
            <a:r>
              <a:rPr lang="en-US" sz="2400" dirty="0" smtClean="0">
                <a:solidFill>
                  <a:schemeClr val="tx2">
                    <a:lumMod val="60000"/>
                    <a:lumOff val="40000"/>
                  </a:schemeClr>
                </a:solidFill>
              </a:rPr>
              <a:t>And </a:t>
            </a:r>
            <a:r>
              <a:rPr lang="en-US" sz="2400" dirty="0">
                <a:solidFill>
                  <a:schemeClr val="tx2">
                    <a:lumMod val="60000"/>
                    <a:lumOff val="40000"/>
                  </a:schemeClr>
                </a:solidFill>
              </a:rPr>
              <a:t>if anyone does not obey our word in this epistle, note that person and do not keep company with him, that he may be ashamed</a:t>
            </a:r>
            <a:r>
              <a:rPr lang="en-US" sz="2400" dirty="0"/>
              <a:t> </a:t>
            </a:r>
            <a:endParaRPr lang="en-US" sz="2400" dirty="0" smtClean="0"/>
          </a:p>
          <a:p>
            <a:r>
              <a:rPr lang="en-US" sz="2400" dirty="0" smtClean="0"/>
              <a:t>2 </a:t>
            </a:r>
            <a:r>
              <a:rPr lang="en-US" sz="2400" dirty="0"/>
              <a:t>Thessalonians 3:14</a:t>
            </a:r>
          </a:p>
          <a:p>
            <a:r>
              <a:rPr lang="en-US" sz="2400" dirty="0"/>
              <a:t> </a:t>
            </a:r>
            <a:r>
              <a:rPr lang="en-US" sz="2400" dirty="0" smtClean="0"/>
              <a:t>He also said: </a:t>
            </a:r>
          </a:p>
          <a:p>
            <a:r>
              <a:rPr lang="en-US" sz="2400" dirty="0" smtClean="0">
                <a:solidFill>
                  <a:schemeClr val="tx2">
                    <a:lumMod val="60000"/>
                    <a:lumOff val="40000"/>
                  </a:schemeClr>
                </a:solidFill>
              </a:rPr>
              <a:t>Now </a:t>
            </a:r>
            <a:r>
              <a:rPr lang="en-US" sz="2400" dirty="0">
                <a:solidFill>
                  <a:schemeClr val="tx2">
                    <a:lumMod val="60000"/>
                    <a:lumOff val="40000"/>
                  </a:schemeClr>
                </a:solidFill>
              </a:rPr>
              <a:t>I urge you, brethren, note those who cause divisions and offenses, contrary to the doctrine which you learned, and avoid them. For those who are such do by </a:t>
            </a:r>
            <a:r>
              <a:rPr lang="en-US" sz="2400" dirty="0" smtClean="0">
                <a:solidFill>
                  <a:schemeClr val="tx2">
                    <a:lumMod val="60000"/>
                    <a:lumOff val="40000"/>
                  </a:schemeClr>
                </a:solidFill>
              </a:rPr>
              <a:t>not </a:t>
            </a:r>
            <a:r>
              <a:rPr lang="en-US" sz="2400" dirty="0">
                <a:solidFill>
                  <a:schemeClr val="tx2">
                    <a:lumMod val="60000"/>
                    <a:lumOff val="40000"/>
                  </a:schemeClr>
                </a:solidFill>
              </a:rPr>
              <a:t>serve our Lord Jesus Christ, but their own belly, smooth words and flattering speech deceive the hearts of the simple</a:t>
            </a:r>
            <a:r>
              <a:rPr lang="en-US" sz="2400" dirty="0"/>
              <a:t>. Romans 16:17</a:t>
            </a:r>
          </a:p>
          <a:p>
            <a:r>
              <a:rPr lang="en-US" sz="2400" dirty="0"/>
              <a:t> </a:t>
            </a:r>
          </a:p>
          <a:p>
            <a:r>
              <a:rPr lang="en-US" sz="2400" dirty="0"/>
              <a:t> </a:t>
            </a:r>
          </a:p>
        </p:txBody>
      </p:sp>
    </p:spTree>
    <p:extLst>
      <p:ext uri="{BB962C8B-B14F-4D97-AF65-F5344CB8AC3E}">
        <p14:creationId xmlns:p14="http://schemas.microsoft.com/office/powerpoint/2010/main" val="243439372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109639"/>
          </a:xfrm>
          <a:prstGeom prst="rect">
            <a:avLst/>
          </a:prstGeom>
        </p:spPr>
        <p:txBody>
          <a:bodyPr wrap="square">
            <a:spAutoFit/>
          </a:bodyPr>
          <a:lstStyle/>
          <a:p>
            <a:r>
              <a:rPr lang="en-US" sz="2400" dirty="0" smtClean="0"/>
              <a:t>         </a:t>
            </a:r>
            <a:r>
              <a:rPr lang="en-US" sz="2400" b="1" dirty="0" smtClean="0">
                <a:solidFill>
                  <a:srgbClr val="00B0F0"/>
                </a:solidFill>
              </a:rPr>
              <a:t>Who Should Be in God’s Body and How Do They Get There?</a:t>
            </a:r>
            <a:r>
              <a:rPr lang="en-US" sz="2400" b="1" dirty="0"/>
              <a:t> </a:t>
            </a:r>
          </a:p>
          <a:p>
            <a:r>
              <a:rPr lang="en-US" sz="2400" dirty="0" smtClean="0"/>
              <a:t>Why </a:t>
            </a:r>
            <a:r>
              <a:rPr lang="en-US" sz="2400" dirty="0"/>
              <a:t>is </a:t>
            </a:r>
            <a:r>
              <a:rPr lang="en-US" sz="2400" dirty="0" smtClean="0"/>
              <a:t>denominational religion using </a:t>
            </a:r>
            <a:r>
              <a:rPr lang="en-US" sz="2400" dirty="0"/>
              <a:t>unbiblical models and methods to draw people into their religious meetings and buildings that are not found ANYWHERE in God's Word? </a:t>
            </a:r>
            <a:r>
              <a:rPr lang="en-US" sz="2400" dirty="0" smtClean="0"/>
              <a:t>(Like </a:t>
            </a:r>
            <a:r>
              <a:rPr lang="en-US" sz="2400" dirty="0"/>
              <a:t>feel good self-improvement messages, contemporary music that evokes fleshly movements and feelings often not on spiritual truth, </a:t>
            </a:r>
            <a:r>
              <a:rPr lang="en-US" sz="2400" dirty="0" err="1"/>
              <a:t>missional</a:t>
            </a:r>
            <a:r>
              <a:rPr lang="en-US" sz="2400" dirty="0"/>
              <a:t> mindsets and social justice gospels, mood lights, big screen TV's, worship teams, new themes, new programs, coffee bars, gyms, plays, skits, super bowl parties, silly worldly children's activities, various carnal social events, flashy video's and such?) Sadly the norm that we see all over in man's </a:t>
            </a:r>
            <a:r>
              <a:rPr lang="en-US" sz="2400" dirty="0" smtClean="0"/>
              <a:t>religion </a:t>
            </a:r>
            <a:r>
              <a:rPr lang="en-US" sz="2400" dirty="0"/>
              <a:t>today is a "seeker sensitive" </a:t>
            </a:r>
            <a:r>
              <a:rPr lang="en-US" sz="2400" dirty="0" smtClean="0"/>
              <a:t>emotional feeling based, man centered model </a:t>
            </a:r>
            <a:r>
              <a:rPr lang="en-US" sz="2400" dirty="0"/>
              <a:t>that is not the true spiritual biblical GOSPEL of repent, believe, die to self, follow in </a:t>
            </a:r>
            <a:r>
              <a:rPr lang="en-US" sz="2400" dirty="0" smtClean="0"/>
              <a:t>holy/obedience</a:t>
            </a:r>
            <a:r>
              <a:rPr lang="en-US" sz="2400" dirty="0"/>
              <a:t>, that we see everywhere in God's </a:t>
            </a:r>
            <a:r>
              <a:rPr lang="en-US" sz="2400" dirty="0" smtClean="0"/>
              <a:t>Word</a:t>
            </a:r>
            <a:r>
              <a:rPr lang="en-US" sz="2400" dirty="0"/>
              <a:t>! This is </a:t>
            </a:r>
            <a:r>
              <a:rPr lang="en-US" sz="2400" dirty="0" smtClean="0"/>
              <a:t>deceiving many as it </a:t>
            </a:r>
            <a:r>
              <a:rPr lang="en-US" sz="2400" dirty="0"/>
              <a:t>is </a:t>
            </a:r>
            <a:r>
              <a:rPr lang="en-US" sz="2400" dirty="0" smtClean="0"/>
              <a:t>bringing in and making </a:t>
            </a:r>
            <a:r>
              <a:rPr lang="en-US" sz="2400" dirty="0"/>
              <a:t>"</a:t>
            </a:r>
            <a:r>
              <a:rPr lang="en-US" sz="2400" dirty="0" smtClean="0">
                <a:solidFill>
                  <a:schemeClr val="tx2">
                    <a:lumMod val="60000"/>
                    <a:lumOff val="40000"/>
                  </a:schemeClr>
                </a:solidFill>
              </a:rPr>
              <a:t>false </a:t>
            </a:r>
            <a:r>
              <a:rPr lang="en-US" sz="2400" dirty="0">
                <a:solidFill>
                  <a:schemeClr val="tx2">
                    <a:lumMod val="60000"/>
                    <a:lumOff val="40000"/>
                  </a:schemeClr>
                </a:solidFill>
              </a:rPr>
              <a:t>worldly </a:t>
            </a:r>
            <a:r>
              <a:rPr lang="en-US" sz="2400" dirty="0" smtClean="0">
                <a:solidFill>
                  <a:schemeClr val="tx2">
                    <a:lumMod val="60000"/>
                    <a:lumOff val="40000"/>
                  </a:schemeClr>
                </a:solidFill>
              </a:rPr>
              <a:t>converts</a:t>
            </a:r>
            <a:r>
              <a:rPr lang="en-US" sz="2400" dirty="0" smtClean="0"/>
              <a:t>” </a:t>
            </a:r>
            <a:r>
              <a:rPr lang="en-US" sz="2400" dirty="0"/>
              <a:t>who think they are saved when they may well be in danger and perish in the end, according to God's Word. It is man centered not Christ </a:t>
            </a:r>
            <a:r>
              <a:rPr lang="en-US" sz="2400" dirty="0" smtClean="0"/>
              <a:t>centered, and lacks the truth to save a man’s soul.</a:t>
            </a:r>
          </a:p>
          <a:p>
            <a:r>
              <a:rPr lang="en-US" sz="2400" dirty="0" smtClean="0"/>
              <a:t>Jesus said : </a:t>
            </a:r>
            <a:r>
              <a:rPr lang="en-US" sz="2400" dirty="0" smtClean="0">
                <a:solidFill>
                  <a:srgbClr val="FF0000"/>
                </a:solidFill>
              </a:rPr>
              <a:t>repent lest you all perish</a:t>
            </a:r>
            <a:r>
              <a:rPr lang="en-US" sz="2400" dirty="0" smtClean="0"/>
              <a:t>. Luke 13:3</a:t>
            </a:r>
            <a:r>
              <a:rPr lang="en-US" sz="2400" dirty="0"/>
              <a:t> </a:t>
            </a:r>
          </a:p>
          <a:p>
            <a:r>
              <a:rPr lang="en-US" sz="2400" dirty="0"/>
              <a:t> </a:t>
            </a:r>
          </a:p>
        </p:txBody>
      </p:sp>
    </p:spTree>
    <p:extLst>
      <p:ext uri="{BB962C8B-B14F-4D97-AF65-F5344CB8AC3E}">
        <p14:creationId xmlns:p14="http://schemas.microsoft.com/office/powerpoint/2010/main" val="370689368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en-US" sz="2400" dirty="0" smtClean="0"/>
              <a:t>Jesus also said many who are religious will hear this:</a:t>
            </a:r>
          </a:p>
          <a:p>
            <a:r>
              <a:rPr lang="en-US" sz="2400" dirty="0" smtClean="0">
                <a:solidFill>
                  <a:srgbClr val="FF0000"/>
                </a:solidFill>
              </a:rPr>
              <a:t>And </a:t>
            </a:r>
            <a:r>
              <a:rPr lang="en-US" sz="2400" dirty="0">
                <a:solidFill>
                  <a:srgbClr val="FF0000"/>
                </a:solidFill>
              </a:rPr>
              <a:t>then I will declare to them, ‘I never knew you; depart from Me, you who practice lawlessness!’ </a:t>
            </a:r>
            <a:r>
              <a:rPr lang="en-US" sz="2400" dirty="0"/>
              <a:t>Matthew </a:t>
            </a:r>
            <a:r>
              <a:rPr lang="en-US" sz="2400" dirty="0" smtClean="0"/>
              <a:t>7:23</a:t>
            </a:r>
            <a:endParaRPr lang="en-US" sz="2400" dirty="0"/>
          </a:p>
          <a:p>
            <a:r>
              <a:rPr lang="en-US" sz="2400" dirty="0"/>
              <a:t>Man-made religion is </a:t>
            </a:r>
            <a:r>
              <a:rPr lang="en-US" sz="2400" dirty="0" smtClean="0"/>
              <a:t>making false converts and mixing </a:t>
            </a:r>
            <a:r>
              <a:rPr lang="en-US" sz="2400" dirty="0"/>
              <a:t>the </a:t>
            </a:r>
            <a:r>
              <a:rPr lang="en-US" sz="2400" dirty="0" smtClean="0"/>
              <a:t>very few </a:t>
            </a:r>
            <a:r>
              <a:rPr lang="en-US" sz="2400" dirty="0"/>
              <a:t>who may be striving in Christ with those who are not </a:t>
            </a:r>
            <a:r>
              <a:rPr lang="en-US" sz="2400" dirty="0" smtClean="0"/>
              <a:t>committed </a:t>
            </a:r>
            <a:r>
              <a:rPr lang="en-US" sz="2400" dirty="0"/>
              <a:t>and born in Him. </a:t>
            </a:r>
            <a:r>
              <a:rPr lang="en-US" sz="2400" dirty="0" smtClean="0"/>
              <a:t>Paul </a:t>
            </a:r>
            <a:r>
              <a:rPr lang="en-US" sz="2400" dirty="0"/>
              <a:t>said </a:t>
            </a:r>
            <a:r>
              <a:rPr lang="en-US" sz="2400" dirty="0">
                <a:solidFill>
                  <a:schemeClr val="tx2">
                    <a:lumMod val="60000"/>
                    <a:lumOff val="40000"/>
                  </a:schemeClr>
                </a:solidFill>
              </a:rPr>
              <a:t>don't mix in any leaven or you ruin the whole loaf</a:t>
            </a:r>
            <a:r>
              <a:rPr lang="en-US" sz="2400" dirty="0"/>
              <a:t>. </a:t>
            </a:r>
            <a:r>
              <a:rPr lang="en-US" sz="2400" dirty="0" smtClean="0"/>
              <a:t> 1 </a:t>
            </a:r>
            <a:r>
              <a:rPr lang="en-US" sz="2400" dirty="0"/>
              <a:t>Corinthians </a:t>
            </a:r>
            <a:r>
              <a:rPr lang="en-US" sz="2400" dirty="0" smtClean="0"/>
              <a:t>5:6 </a:t>
            </a:r>
          </a:p>
          <a:p>
            <a:r>
              <a:rPr lang="en-US" sz="2400" dirty="0" smtClean="0"/>
              <a:t>You </a:t>
            </a:r>
            <a:r>
              <a:rPr lang="en-US" sz="2400" dirty="0"/>
              <a:t>need to know that God's true church is </a:t>
            </a:r>
            <a:r>
              <a:rPr lang="en-US" sz="2400" dirty="0" smtClean="0"/>
              <a:t>to train up His </a:t>
            </a:r>
            <a:r>
              <a:rPr lang="en-US" sz="2400" dirty="0"/>
              <a:t>born again, committed people: not those who don’t even know Him as King, Lord and Savior. </a:t>
            </a:r>
            <a:r>
              <a:rPr lang="en-US" sz="2400" dirty="0" smtClean="0"/>
              <a:t> Is evangelism important? </a:t>
            </a:r>
            <a:r>
              <a:rPr lang="en-US" sz="2400" dirty="0"/>
              <a:t>Yes indeed! But </a:t>
            </a:r>
            <a:r>
              <a:rPr lang="en-US" sz="2400" dirty="0" smtClean="0"/>
              <a:t>did they </a:t>
            </a:r>
            <a:r>
              <a:rPr lang="en-US" sz="2400" dirty="0"/>
              <a:t>invite </a:t>
            </a:r>
            <a:r>
              <a:rPr lang="en-US" sz="2400" dirty="0" smtClean="0"/>
              <a:t>unbelievers 'into</a:t>
            </a:r>
            <a:r>
              <a:rPr lang="en-US" sz="2400" dirty="0"/>
              <a:t>' His holy body </a:t>
            </a:r>
            <a:r>
              <a:rPr lang="en-US" sz="2400" dirty="0" smtClean="0"/>
              <a:t>in gatherings to entertain them? </a:t>
            </a:r>
            <a:r>
              <a:rPr lang="en-US" sz="2400" dirty="0"/>
              <a:t>No, that is not </a:t>
            </a:r>
            <a:r>
              <a:rPr lang="en-US" sz="2400" dirty="0" smtClean="0"/>
              <a:t>biblical.  His </a:t>
            </a:r>
            <a:r>
              <a:rPr lang="en-US" sz="2400" dirty="0"/>
              <a:t>church is to train up His people to go 'out' and preach the gospel in the world </a:t>
            </a:r>
            <a:endParaRPr lang="en-US" sz="2400" dirty="0" smtClean="0"/>
          </a:p>
          <a:p>
            <a:r>
              <a:rPr lang="en-US" sz="2400" dirty="0" smtClean="0"/>
              <a:t>(</a:t>
            </a:r>
            <a:r>
              <a:rPr lang="en-US" sz="2400" dirty="0" err="1" smtClean="0"/>
              <a:t>Eph</a:t>
            </a:r>
            <a:r>
              <a:rPr lang="en-US" sz="2400" dirty="0" smtClean="0"/>
              <a:t> </a:t>
            </a:r>
            <a:r>
              <a:rPr lang="en-US" sz="2400" dirty="0"/>
              <a:t>4) and then baptize new believers to </a:t>
            </a:r>
            <a:r>
              <a:rPr lang="en-US" sz="2400" dirty="0" smtClean="0">
                <a:solidFill>
                  <a:schemeClr val="tx2">
                    <a:lumMod val="60000"/>
                    <a:lumOff val="40000"/>
                  </a:schemeClr>
                </a:solidFill>
              </a:rPr>
              <a:t>come </a:t>
            </a:r>
            <a:r>
              <a:rPr lang="en-US" sz="2400" dirty="0">
                <a:solidFill>
                  <a:schemeClr val="tx2">
                    <a:lumMod val="60000"/>
                    <a:lumOff val="40000"/>
                  </a:schemeClr>
                </a:solidFill>
              </a:rPr>
              <a:t>'into' the church body</a:t>
            </a:r>
            <a:r>
              <a:rPr lang="en-US" sz="2400" dirty="0"/>
              <a:t>. The church is to be His holy bride (body) set apart and it is not for a bunch of worldly, </a:t>
            </a:r>
            <a:r>
              <a:rPr lang="en-US" sz="2400" dirty="0" smtClean="0"/>
              <a:t>un-regenerated </a:t>
            </a:r>
            <a:r>
              <a:rPr lang="en-US" sz="2400" dirty="0"/>
              <a:t>seekers who are most often just looking for an easy </a:t>
            </a:r>
            <a:r>
              <a:rPr lang="en-US" sz="2400" dirty="0" smtClean="0"/>
              <a:t>believe-ism, </a:t>
            </a:r>
            <a:r>
              <a:rPr lang="en-US" sz="2400" dirty="0"/>
              <a:t>comfortable relevant social atmosphere! </a:t>
            </a:r>
            <a:r>
              <a:rPr lang="en-US" sz="2400" dirty="0" smtClean="0"/>
              <a:t> That may be you and if it is, are you really in Christ?</a:t>
            </a:r>
            <a:endParaRPr lang="en-US" sz="2400" dirty="0"/>
          </a:p>
        </p:txBody>
      </p:sp>
    </p:spTree>
    <p:extLst>
      <p:ext uri="{BB962C8B-B14F-4D97-AF65-F5344CB8AC3E}">
        <p14:creationId xmlns:p14="http://schemas.microsoft.com/office/powerpoint/2010/main" val="181479102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9140964"/>
          </a:xfrm>
          <a:prstGeom prst="rect">
            <a:avLst/>
          </a:prstGeom>
        </p:spPr>
        <p:txBody>
          <a:bodyPr wrap="square">
            <a:spAutoFit/>
          </a:bodyPr>
          <a:lstStyle/>
          <a:p>
            <a:r>
              <a:rPr lang="en-US" sz="2800" dirty="0"/>
              <a:t>This is man's </a:t>
            </a:r>
            <a:r>
              <a:rPr lang="en-US" sz="2800" dirty="0" smtClean="0"/>
              <a:t>sad religious </a:t>
            </a:r>
            <a:r>
              <a:rPr lang="en-US" sz="2800" dirty="0"/>
              <a:t>system </a:t>
            </a:r>
            <a:r>
              <a:rPr lang="en-US" sz="2800" dirty="0" smtClean="0"/>
              <a:t>of the day. </a:t>
            </a:r>
            <a:r>
              <a:rPr lang="en-US" sz="2800" dirty="0"/>
              <a:t>God has His holy standards </a:t>
            </a:r>
            <a:r>
              <a:rPr lang="en-US" sz="2800" dirty="0" smtClean="0"/>
              <a:t>and sinful </a:t>
            </a:r>
            <a:r>
              <a:rPr lang="en-US" sz="2800" dirty="0"/>
              <a:t>man simply casts them aside and replaces them with what pleases the flesh and draws bigger crowds. </a:t>
            </a:r>
            <a:r>
              <a:rPr lang="en-US" sz="2800" dirty="0" smtClean="0"/>
              <a:t> Reaching worldly </a:t>
            </a:r>
            <a:r>
              <a:rPr lang="en-US" sz="2800" dirty="0"/>
              <a:t>goats (not </a:t>
            </a:r>
            <a:r>
              <a:rPr lang="en-US" sz="2800" dirty="0" smtClean="0"/>
              <a:t>the </a:t>
            </a:r>
            <a:r>
              <a:rPr lang="en-US" sz="2800" dirty="0"/>
              <a:t>sheep) </a:t>
            </a:r>
            <a:r>
              <a:rPr lang="en-US" sz="2800" dirty="0" smtClean="0"/>
              <a:t>with watered downed messages is NOT of God.</a:t>
            </a:r>
          </a:p>
          <a:p>
            <a:r>
              <a:rPr lang="en-US" sz="2800" dirty="0" smtClean="0"/>
              <a:t>How did Peter preach and draw crowds?</a:t>
            </a:r>
          </a:p>
          <a:p>
            <a:r>
              <a:rPr lang="en-US" sz="2800" dirty="0" smtClean="0">
                <a:solidFill>
                  <a:schemeClr val="tx2">
                    <a:lumMod val="60000"/>
                    <a:lumOff val="40000"/>
                  </a:schemeClr>
                </a:solidFill>
              </a:rPr>
              <a:t>Then </a:t>
            </a:r>
            <a:r>
              <a:rPr lang="en-US" sz="2800" dirty="0">
                <a:solidFill>
                  <a:schemeClr val="tx2">
                    <a:lumMod val="60000"/>
                    <a:lumOff val="40000"/>
                  </a:schemeClr>
                </a:solidFill>
              </a:rPr>
              <a:t>Peter said to them, “Repent, and let everyone of you be baptized in the name of Jesus Christ for the remission of sins" </a:t>
            </a:r>
            <a:r>
              <a:rPr lang="en-US" sz="2800" dirty="0"/>
              <a:t>Acts 2:38</a:t>
            </a:r>
          </a:p>
          <a:p>
            <a:r>
              <a:rPr lang="en-US" sz="2800" dirty="0" smtClean="0"/>
              <a:t>What did Paul tell people to warn them of their  actions?</a:t>
            </a:r>
          </a:p>
          <a:p>
            <a:r>
              <a:rPr lang="en-US" sz="2800" dirty="0" smtClean="0">
                <a:solidFill>
                  <a:schemeClr val="tx2">
                    <a:lumMod val="60000"/>
                    <a:lumOff val="40000"/>
                  </a:schemeClr>
                </a:solidFill>
              </a:rPr>
              <a:t>but </a:t>
            </a:r>
            <a:r>
              <a:rPr lang="en-US" sz="2800" dirty="0">
                <a:solidFill>
                  <a:schemeClr val="tx2">
                    <a:lumMod val="60000"/>
                    <a:lumOff val="40000"/>
                  </a:schemeClr>
                </a:solidFill>
              </a:rPr>
              <a:t>to those who are self-seeking and do not obey the truth, but obey unrighteousness—indignation and wrath</a:t>
            </a:r>
            <a:r>
              <a:rPr lang="en-US" sz="2800" dirty="0"/>
              <a:t> </a:t>
            </a:r>
            <a:endParaRPr lang="en-US" sz="2800" dirty="0" smtClean="0"/>
          </a:p>
          <a:p>
            <a:r>
              <a:rPr lang="en-US" sz="2800" dirty="0" smtClean="0"/>
              <a:t>Romans 2:8</a:t>
            </a:r>
          </a:p>
          <a:p>
            <a:r>
              <a:rPr lang="en-US" sz="2800" dirty="0"/>
              <a:t> </a:t>
            </a:r>
            <a:r>
              <a:rPr lang="en-US" sz="2800" dirty="0" smtClean="0"/>
              <a:t>Or how about this admonishment?</a:t>
            </a:r>
          </a:p>
          <a:p>
            <a:r>
              <a:rPr lang="en-US" sz="2800" dirty="0" smtClean="0">
                <a:solidFill>
                  <a:schemeClr val="tx2">
                    <a:lumMod val="60000"/>
                    <a:lumOff val="40000"/>
                  </a:schemeClr>
                </a:solidFill>
              </a:rPr>
              <a:t>God </a:t>
            </a:r>
            <a:r>
              <a:rPr lang="en-US" sz="2800" dirty="0">
                <a:solidFill>
                  <a:schemeClr val="tx2">
                    <a:lumMod val="60000"/>
                    <a:lumOff val="40000"/>
                  </a:schemeClr>
                </a:solidFill>
              </a:rPr>
              <a:t>does not hear sinners; but if anyone is a worshiper of God and does His will, He hears him</a:t>
            </a:r>
            <a:r>
              <a:rPr lang="en-US" sz="2800" dirty="0"/>
              <a:t>. </a:t>
            </a:r>
            <a:r>
              <a:rPr lang="en-US" sz="2800" dirty="0" smtClean="0"/>
              <a:t> John </a:t>
            </a:r>
            <a:r>
              <a:rPr lang="en-US" sz="2800" dirty="0"/>
              <a:t>9:31</a:t>
            </a:r>
          </a:p>
          <a:p>
            <a:r>
              <a:rPr lang="en-US" sz="2800" dirty="0"/>
              <a:t> </a:t>
            </a:r>
          </a:p>
          <a:p>
            <a:endParaRPr lang="en-US" sz="2800" dirty="0"/>
          </a:p>
          <a:p>
            <a:endParaRPr lang="en-US" sz="2800" dirty="0"/>
          </a:p>
          <a:p>
            <a:r>
              <a:rPr lang="en-US" sz="2800" dirty="0"/>
              <a:t> </a:t>
            </a:r>
          </a:p>
          <a:p>
            <a:endParaRPr lang="en-US" sz="2800" dirty="0"/>
          </a:p>
        </p:txBody>
      </p:sp>
    </p:spTree>
    <p:extLst>
      <p:ext uri="{BB962C8B-B14F-4D97-AF65-F5344CB8AC3E}">
        <p14:creationId xmlns:p14="http://schemas.microsoft.com/office/powerpoint/2010/main" val="390346904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3507"/>
            <a:ext cx="9130145" cy="6986528"/>
          </a:xfrm>
          <a:prstGeom prst="rect">
            <a:avLst/>
          </a:prstGeom>
        </p:spPr>
        <p:txBody>
          <a:bodyPr wrap="square">
            <a:spAutoFit/>
          </a:bodyPr>
          <a:lstStyle/>
          <a:p>
            <a:r>
              <a:rPr lang="en-US" sz="2800" dirty="0" smtClean="0"/>
              <a:t>Jesus said in Matthew 24:</a:t>
            </a:r>
          </a:p>
          <a:p>
            <a:r>
              <a:rPr lang="en-US" sz="2800" dirty="0">
                <a:solidFill>
                  <a:srgbClr val="FF0000"/>
                </a:solidFill>
              </a:rPr>
              <a:t>t</a:t>
            </a:r>
            <a:r>
              <a:rPr lang="en-US" sz="2800" dirty="0" smtClean="0">
                <a:solidFill>
                  <a:srgbClr val="FF0000"/>
                </a:solidFill>
              </a:rPr>
              <a:t>hen </a:t>
            </a:r>
            <a:r>
              <a:rPr lang="en-US" sz="2800" dirty="0">
                <a:solidFill>
                  <a:srgbClr val="FF0000"/>
                </a:solidFill>
              </a:rPr>
              <a:t>they will deliver you up to tribulation and kill you, and you will be hated by all nations for My name’s sake. </a:t>
            </a:r>
            <a:r>
              <a:rPr lang="en-US" sz="2800" dirty="0" smtClean="0">
                <a:solidFill>
                  <a:srgbClr val="FF0000"/>
                </a:solidFill>
              </a:rPr>
              <a:t>And </a:t>
            </a:r>
            <a:r>
              <a:rPr lang="en-US" sz="2800" dirty="0">
                <a:solidFill>
                  <a:srgbClr val="FF0000"/>
                </a:solidFill>
              </a:rPr>
              <a:t>then many will be offended, will betray one another, and will hate one another. </a:t>
            </a:r>
            <a:r>
              <a:rPr lang="en-US" sz="2800" baseline="30000" dirty="0" smtClean="0">
                <a:solidFill>
                  <a:srgbClr val="FF0000"/>
                </a:solidFill>
              </a:rPr>
              <a:t> </a:t>
            </a:r>
            <a:r>
              <a:rPr lang="en-US" sz="2800" dirty="0">
                <a:solidFill>
                  <a:srgbClr val="FF0000"/>
                </a:solidFill>
              </a:rPr>
              <a:t>Then many false prophets will rise up and deceive many. </a:t>
            </a:r>
            <a:r>
              <a:rPr lang="en-US" sz="2800" dirty="0" smtClean="0">
                <a:solidFill>
                  <a:srgbClr val="FF0000"/>
                </a:solidFill>
              </a:rPr>
              <a:t>And </a:t>
            </a:r>
            <a:r>
              <a:rPr lang="en-US" sz="2800" dirty="0">
                <a:solidFill>
                  <a:srgbClr val="FF0000"/>
                </a:solidFill>
              </a:rPr>
              <a:t>because lawlessness will abound, the love of many will grow cold. </a:t>
            </a:r>
            <a:r>
              <a:rPr lang="en-US" sz="2800" baseline="30000" dirty="0" smtClean="0">
                <a:solidFill>
                  <a:srgbClr val="FF0000"/>
                </a:solidFill>
              </a:rPr>
              <a:t> </a:t>
            </a:r>
            <a:r>
              <a:rPr lang="en-US" sz="2800" dirty="0">
                <a:solidFill>
                  <a:srgbClr val="FF0000"/>
                </a:solidFill>
              </a:rPr>
              <a:t>But he who endures to the end shall be saved. </a:t>
            </a:r>
            <a:r>
              <a:rPr lang="en-US" sz="2800" baseline="30000" dirty="0" smtClean="0">
                <a:solidFill>
                  <a:srgbClr val="FF0000"/>
                </a:solidFill>
              </a:rPr>
              <a:t> </a:t>
            </a:r>
            <a:r>
              <a:rPr lang="en-US" sz="2800" dirty="0">
                <a:solidFill>
                  <a:srgbClr val="FF0000"/>
                </a:solidFill>
              </a:rPr>
              <a:t>And this gospel of the kingdom will be preached in all the world as a witness to all the nations, and then the end will come</a:t>
            </a:r>
            <a:r>
              <a:rPr lang="en-US" sz="2800" dirty="0" smtClean="0">
                <a:solidFill>
                  <a:srgbClr val="FF0000"/>
                </a:solidFill>
              </a:rPr>
              <a:t>.</a:t>
            </a:r>
          </a:p>
          <a:p>
            <a:r>
              <a:rPr lang="en-US" sz="2800" dirty="0" smtClean="0">
                <a:solidFill>
                  <a:srgbClr val="FF0000"/>
                </a:solidFill>
              </a:rPr>
              <a:t>   ***********************************************</a:t>
            </a:r>
          </a:p>
          <a:p>
            <a:r>
              <a:rPr lang="en-US" sz="2800" dirty="0" smtClean="0"/>
              <a:t>With a false denomination on every corner not teaching truth (but lies) and its modern pastors perverting the full gospel … it is easy to believe we are in those last days indeed!</a:t>
            </a:r>
          </a:p>
          <a:p>
            <a:r>
              <a:rPr lang="en-US" sz="2800" dirty="0" smtClean="0"/>
              <a:t>      Where do you want to be found when Christ returns? </a:t>
            </a:r>
            <a:endParaRPr lang="en-US" sz="2800" dirty="0"/>
          </a:p>
          <a:p>
            <a:endParaRPr lang="en-US" sz="2800" dirty="0"/>
          </a:p>
        </p:txBody>
      </p:sp>
    </p:spTree>
    <p:extLst>
      <p:ext uri="{BB962C8B-B14F-4D97-AF65-F5344CB8AC3E}">
        <p14:creationId xmlns:p14="http://schemas.microsoft.com/office/powerpoint/2010/main" val="2243127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8991600" cy="6555641"/>
          </a:xfrm>
          <a:prstGeom prst="rect">
            <a:avLst/>
          </a:prstGeom>
        </p:spPr>
        <p:txBody>
          <a:bodyPr wrap="square">
            <a:spAutoFit/>
          </a:bodyPr>
          <a:lstStyle/>
          <a:p>
            <a:r>
              <a:rPr lang="en-US" dirty="0"/>
              <a:t>*</a:t>
            </a:r>
            <a:r>
              <a:rPr lang="en-US" sz="2800" dirty="0"/>
              <a:t>If you are a Methodist, your religion was created by men John and Charles Wesley in the late 18th century.</a:t>
            </a:r>
          </a:p>
          <a:p>
            <a:r>
              <a:rPr lang="en-US" sz="2800" dirty="0"/>
              <a:t>Note: If you are one of these “Church of the Nazarene,” “Pentecostal Gospel,” “Holiness Church,” “Pilgrim Holiness Church,” “Assemblies of God,” “United Church of Christ</a:t>
            </a:r>
            <a:r>
              <a:rPr lang="en-US" sz="2800" dirty="0" smtClean="0"/>
              <a:t>,” </a:t>
            </a:r>
            <a:r>
              <a:rPr lang="en-US" sz="2800" dirty="0" err="1" smtClean="0"/>
              <a:t>etc</a:t>
            </a:r>
            <a:r>
              <a:rPr lang="en-US" sz="2800" dirty="0" smtClean="0"/>
              <a:t> </a:t>
            </a:r>
            <a:r>
              <a:rPr lang="en-US" sz="2800" dirty="0"/>
              <a:t>your religion is one of the thousands of new groups rooted in the last 100 </a:t>
            </a:r>
            <a:r>
              <a:rPr lang="en-US" sz="2800" dirty="0" smtClean="0"/>
              <a:t>years by </a:t>
            </a:r>
            <a:r>
              <a:rPr lang="en-US" sz="2800" dirty="0"/>
              <a:t>men.</a:t>
            </a:r>
          </a:p>
          <a:p>
            <a:endParaRPr lang="en-US" sz="2800" dirty="0" smtClean="0"/>
          </a:p>
          <a:p>
            <a:r>
              <a:rPr lang="en-US" sz="2800" dirty="0" smtClean="0"/>
              <a:t>*</a:t>
            </a:r>
            <a:r>
              <a:rPr lang="en-US" sz="2800" dirty="0" smtClean="0">
                <a:solidFill>
                  <a:schemeClr val="tx2">
                    <a:lumMod val="60000"/>
                    <a:lumOff val="40000"/>
                  </a:schemeClr>
                </a:solidFill>
              </a:rPr>
              <a:t>This shows these denominations are rooted in man’s recent ways and not the early New Testament teachings of the first century</a:t>
            </a:r>
            <a:r>
              <a:rPr lang="en-US" sz="2800" dirty="0" smtClean="0"/>
              <a:t>.</a:t>
            </a:r>
          </a:p>
          <a:p>
            <a:endParaRPr lang="en-US" sz="2800" dirty="0"/>
          </a:p>
          <a:p>
            <a:r>
              <a:rPr lang="en-US" sz="2800" dirty="0" smtClean="0"/>
              <a:t>All of these denominational </a:t>
            </a:r>
            <a:r>
              <a:rPr lang="en-US" sz="2800" dirty="0"/>
              <a:t>brands of religion started well after the early New Testament church that Jesus Himself established. </a:t>
            </a:r>
          </a:p>
        </p:txBody>
      </p:sp>
    </p:spTree>
    <p:extLst>
      <p:ext uri="{BB962C8B-B14F-4D97-AF65-F5344CB8AC3E}">
        <p14:creationId xmlns:p14="http://schemas.microsoft.com/office/powerpoint/2010/main" val="286352906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986528"/>
          </a:xfrm>
          <a:prstGeom prst="rect">
            <a:avLst/>
          </a:prstGeom>
        </p:spPr>
        <p:txBody>
          <a:bodyPr wrap="square">
            <a:spAutoFit/>
          </a:bodyPr>
          <a:lstStyle/>
          <a:p>
            <a:pPr algn="ctr"/>
            <a:r>
              <a:rPr lang="en-US" sz="2800" b="1" dirty="0" smtClean="0"/>
              <a:t>Spirit </a:t>
            </a:r>
            <a:r>
              <a:rPr lang="en-US" sz="2800" b="1" dirty="0"/>
              <a:t>L</a:t>
            </a:r>
            <a:r>
              <a:rPr lang="en-US" sz="2800" b="1" dirty="0" smtClean="0"/>
              <a:t>ed gatherings</a:t>
            </a:r>
          </a:p>
          <a:p>
            <a:r>
              <a:rPr lang="en-US" sz="2800" dirty="0" smtClean="0"/>
              <a:t>People sitting </a:t>
            </a:r>
            <a:r>
              <a:rPr lang="en-US" sz="2800" dirty="0"/>
              <a:t>in pews watching a man-made show, singing some emotional songs </a:t>
            </a:r>
            <a:r>
              <a:rPr lang="en-US" sz="2800" dirty="0" smtClean="0"/>
              <a:t>and </a:t>
            </a:r>
            <a:r>
              <a:rPr lang="en-US" sz="2800" dirty="0"/>
              <a:t>listening to a sermon for </a:t>
            </a:r>
            <a:r>
              <a:rPr lang="en-US" sz="2800" dirty="0" smtClean="0"/>
              <a:t>30 </a:t>
            </a:r>
            <a:r>
              <a:rPr lang="en-US" sz="2800" dirty="0"/>
              <a:t>minutes is not </a:t>
            </a:r>
            <a:r>
              <a:rPr lang="en-US" sz="2800" dirty="0" smtClean="0"/>
              <a:t>biblical worship.  </a:t>
            </a:r>
          </a:p>
          <a:p>
            <a:r>
              <a:rPr lang="en-US" sz="2800" dirty="0" smtClean="0"/>
              <a:t>As we told you, </a:t>
            </a:r>
            <a:r>
              <a:rPr lang="en-US" sz="2800" dirty="0" smtClean="0">
                <a:solidFill>
                  <a:srgbClr val="FF0000"/>
                </a:solidFill>
              </a:rPr>
              <a:t>worship is your entire life lived </a:t>
            </a:r>
            <a:r>
              <a:rPr lang="en-US" sz="2800" dirty="0" smtClean="0"/>
              <a:t>(Romans 12:1) not weekly acts of man. Much of  the body is to be active </a:t>
            </a:r>
            <a:r>
              <a:rPr lang="en-US" sz="2800" dirty="0"/>
              <a:t>when it </a:t>
            </a:r>
            <a:r>
              <a:rPr lang="en-US" sz="2800" dirty="0" smtClean="0"/>
              <a:t>gathers </a:t>
            </a:r>
            <a:r>
              <a:rPr lang="en-US" sz="2800" dirty="0"/>
              <a:t>using its gifts, acting out in the spirit, love and </a:t>
            </a:r>
            <a:r>
              <a:rPr lang="en-US" sz="2800" dirty="0" smtClean="0"/>
              <a:t>truth. </a:t>
            </a:r>
            <a:r>
              <a:rPr lang="en-US" sz="2800" dirty="0"/>
              <a:t>Man's false ways strangle God's Holy Spirit and robs the body. </a:t>
            </a:r>
            <a:r>
              <a:rPr lang="en-US" sz="2800" dirty="0" smtClean="0"/>
              <a:t>This is sinful </a:t>
            </a:r>
            <a:r>
              <a:rPr lang="en-US" sz="2800" dirty="0"/>
              <a:t>and God's Word is clear</a:t>
            </a:r>
            <a:r>
              <a:rPr lang="en-US" sz="2800" dirty="0" smtClean="0"/>
              <a:t>...</a:t>
            </a:r>
            <a:r>
              <a:rPr lang="en-US" sz="2800" dirty="0"/>
              <a:t> </a:t>
            </a:r>
          </a:p>
          <a:p>
            <a:r>
              <a:rPr lang="en-US" sz="2800" dirty="0">
                <a:solidFill>
                  <a:schemeClr val="tx2">
                    <a:lumMod val="60000"/>
                    <a:lumOff val="40000"/>
                  </a:schemeClr>
                </a:solidFill>
              </a:rPr>
              <a:t>How is it then, brethren? Whenever you come together, each of you has a psalm, has a teaching, has a tongue, has a revelation, has an interpretation. Let all things be done for edification.</a:t>
            </a:r>
            <a:r>
              <a:rPr lang="en-US" sz="2800" dirty="0"/>
              <a:t> 1 Corinthians 14:26</a:t>
            </a:r>
          </a:p>
          <a:p>
            <a:r>
              <a:rPr lang="en-US" sz="2800" dirty="0">
                <a:solidFill>
                  <a:schemeClr val="tx2">
                    <a:lumMod val="60000"/>
                    <a:lumOff val="40000"/>
                  </a:schemeClr>
                </a:solidFill>
              </a:rPr>
              <a:t>by Him let us continually offer the sacrifice of praise to God, that is, the fruit of </a:t>
            </a:r>
            <a:r>
              <a:rPr lang="en-US" sz="2800" dirty="0" smtClean="0">
                <a:solidFill>
                  <a:schemeClr val="tx2">
                    <a:lumMod val="60000"/>
                    <a:lumOff val="40000"/>
                  </a:schemeClr>
                </a:solidFill>
              </a:rPr>
              <a:t>our lips</a:t>
            </a:r>
            <a:r>
              <a:rPr lang="en-US" sz="2800" dirty="0">
                <a:solidFill>
                  <a:schemeClr val="tx2">
                    <a:lumMod val="60000"/>
                    <a:lumOff val="40000"/>
                  </a:schemeClr>
                </a:solidFill>
              </a:rPr>
              <a:t>, giving thanks to His name. </a:t>
            </a:r>
            <a:r>
              <a:rPr lang="en-US" sz="2800" dirty="0"/>
              <a:t>Hebrews 13:15</a:t>
            </a:r>
          </a:p>
        </p:txBody>
      </p:sp>
    </p:spTree>
    <p:extLst>
      <p:ext uri="{BB962C8B-B14F-4D97-AF65-F5344CB8AC3E}">
        <p14:creationId xmlns:p14="http://schemas.microsoft.com/office/powerpoint/2010/main" val="421291803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370975"/>
          </a:xfrm>
          <a:prstGeom prst="rect">
            <a:avLst/>
          </a:prstGeom>
        </p:spPr>
        <p:txBody>
          <a:bodyPr wrap="square">
            <a:spAutoFit/>
          </a:bodyPr>
          <a:lstStyle/>
          <a:p>
            <a:r>
              <a:rPr lang="en-US" sz="2400" dirty="0" smtClean="0"/>
              <a:t>True saints loved one another, met house to house in fellowship and practiced all truth as their reasonable service.</a:t>
            </a:r>
          </a:p>
          <a:p>
            <a:endParaRPr lang="en-US" sz="2400" dirty="0"/>
          </a:p>
          <a:p>
            <a:r>
              <a:rPr lang="en-US" sz="2400" dirty="0"/>
              <a:t>Not with </a:t>
            </a:r>
            <a:r>
              <a:rPr lang="en-US" sz="2400" dirty="0" err="1"/>
              <a:t>eyeservice</a:t>
            </a:r>
            <a:r>
              <a:rPr lang="en-US" sz="2400" dirty="0"/>
              <a:t>, as </a:t>
            </a:r>
            <a:r>
              <a:rPr lang="en-US" sz="2400" dirty="0" err="1"/>
              <a:t>menpleasers</a:t>
            </a:r>
            <a:r>
              <a:rPr lang="en-US" sz="2400" dirty="0"/>
              <a:t>; but as the servants of Christ, doing the will of God from the heart</a:t>
            </a:r>
            <a:r>
              <a:rPr lang="en-US" sz="2400" dirty="0" smtClean="0"/>
              <a:t>; </a:t>
            </a:r>
            <a:r>
              <a:rPr lang="en-US" sz="2400" baseline="30000" dirty="0" smtClean="0"/>
              <a:t>7</a:t>
            </a:r>
            <a:r>
              <a:rPr lang="en-US" sz="2400" baseline="30000" dirty="0"/>
              <a:t> </a:t>
            </a:r>
            <a:r>
              <a:rPr lang="en-US" sz="2400" dirty="0"/>
              <a:t>With good will doing service, as to the Lord, and not to </a:t>
            </a:r>
            <a:r>
              <a:rPr lang="en-US" sz="2400" dirty="0" smtClean="0"/>
              <a:t>men  Ephesians 6:6-7</a:t>
            </a:r>
          </a:p>
          <a:p>
            <a:endParaRPr lang="en-US" sz="2400" dirty="0"/>
          </a:p>
          <a:p>
            <a:r>
              <a:rPr lang="en-US" sz="2400" dirty="0" smtClean="0">
                <a:solidFill>
                  <a:schemeClr val="tx2">
                    <a:lumMod val="60000"/>
                    <a:lumOff val="40000"/>
                  </a:schemeClr>
                </a:solidFill>
              </a:rPr>
              <a:t>breaking </a:t>
            </a:r>
            <a:r>
              <a:rPr lang="en-US" sz="2400" dirty="0">
                <a:solidFill>
                  <a:schemeClr val="tx2">
                    <a:lumMod val="60000"/>
                    <a:lumOff val="40000"/>
                  </a:schemeClr>
                </a:solidFill>
              </a:rPr>
              <a:t>bread from </a:t>
            </a:r>
            <a:r>
              <a:rPr lang="en-US" sz="2400" b="1" dirty="0">
                <a:solidFill>
                  <a:schemeClr val="tx2">
                    <a:lumMod val="60000"/>
                    <a:lumOff val="40000"/>
                  </a:schemeClr>
                </a:solidFill>
              </a:rPr>
              <a:t>house</a:t>
            </a:r>
            <a:r>
              <a:rPr lang="en-US" sz="2400" dirty="0">
                <a:solidFill>
                  <a:schemeClr val="tx2">
                    <a:lumMod val="60000"/>
                    <a:lumOff val="40000"/>
                  </a:schemeClr>
                </a:solidFill>
              </a:rPr>
              <a:t> </a:t>
            </a:r>
            <a:r>
              <a:rPr lang="en-US" sz="2400" b="1" dirty="0">
                <a:solidFill>
                  <a:schemeClr val="tx2">
                    <a:lumMod val="60000"/>
                    <a:lumOff val="40000"/>
                  </a:schemeClr>
                </a:solidFill>
              </a:rPr>
              <a:t>to</a:t>
            </a:r>
            <a:r>
              <a:rPr lang="en-US" sz="2400" dirty="0">
                <a:solidFill>
                  <a:schemeClr val="tx2">
                    <a:lumMod val="60000"/>
                    <a:lumOff val="40000"/>
                  </a:schemeClr>
                </a:solidFill>
              </a:rPr>
              <a:t> </a:t>
            </a:r>
            <a:r>
              <a:rPr lang="en-US" sz="2400" b="1" dirty="0">
                <a:solidFill>
                  <a:schemeClr val="tx2">
                    <a:lumMod val="60000"/>
                    <a:lumOff val="40000"/>
                  </a:schemeClr>
                </a:solidFill>
              </a:rPr>
              <a:t>house</a:t>
            </a:r>
            <a:r>
              <a:rPr lang="en-US" sz="2400" dirty="0">
                <a:solidFill>
                  <a:schemeClr val="tx2">
                    <a:lumMod val="60000"/>
                    <a:lumOff val="40000"/>
                  </a:schemeClr>
                </a:solidFill>
              </a:rPr>
              <a:t>, they ate their food with gladness and simplicity of </a:t>
            </a:r>
            <a:r>
              <a:rPr lang="en-US" sz="2400" dirty="0" smtClean="0">
                <a:solidFill>
                  <a:schemeClr val="tx2">
                    <a:lumMod val="60000"/>
                    <a:lumOff val="40000"/>
                  </a:schemeClr>
                </a:solidFill>
              </a:rPr>
              <a:t>heart</a:t>
            </a:r>
            <a:r>
              <a:rPr lang="en-US" sz="2400" dirty="0" smtClean="0"/>
              <a:t>. Acts 2:46</a:t>
            </a:r>
          </a:p>
          <a:p>
            <a:endParaRPr lang="en-US" sz="2400" dirty="0" smtClean="0"/>
          </a:p>
          <a:p>
            <a:r>
              <a:rPr lang="en-US" sz="2400" dirty="0" smtClean="0"/>
              <a:t>They also could listen to God’s truth for more than  35 minutes. </a:t>
            </a:r>
            <a:endParaRPr lang="en-US" sz="2400" dirty="0"/>
          </a:p>
          <a:p>
            <a:r>
              <a:rPr lang="en-US" sz="2400" dirty="0" smtClean="0">
                <a:solidFill>
                  <a:schemeClr val="tx2">
                    <a:lumMod val="60000"/>
                    <a:lumOff val="40000"/>
                  </a:schemeClr>
                </a:solidFill>
              </a:rPr>
              <a:t>Now </a:t>
            </a:r>
            <a:r>
              <a:rPr lang="en-US" sz="2400" dirty="0">
                <a:solidFill>
                  <a:schemeClr val="tx2">
                    <a:lumMod val="60000"/>
                    <a:lumOff val="40000"/>
                  </a:schemeClr>
                </a:solidFill>
              </a:rPr>
              <a:t>on the first day of the week, when the disciples came together to break bread, Paul, ready to depart the next day, spoke to them and continued his message until midnight.</a:t>
            </a:r>
            <a:r>
              <a:rPr lang="en-US" sz="2400" dirty="0"/>
              <a:t> </a:t>
            </a:r>
            <a:r>
              <a:rPr lang="en-US" sz="2400" dirty="0" smtClean="0"/>
              <a:t> Acts 20:7</a:t>
            </a:r>
            <a:r>
              <a:rPr lang="en-US" sz="2400" dirty="0"/>
              <a:t/>
            </a:r>
            <a:br>
              <a:rPr lang="en-US" sz="2400" dirty="0"/>
            </a:br>
            <a:r>
              <a:rPr lang="en-US" sz="2400" dirty="0"/>
              <a:t>So when was the last time you all </a:t>
            </a:r>
            <a:r>
              <a:rPr lang="en-US" sz="2400" dirty="0" smtClean="0"/>
              <a:t>gathered/fellowshipped </a:t>
            </a:r>
            <a:r>
              <a:rPr lang="en-US" sz="2400" dirty="0"/>
              <a:t>about biblical matters for many hours vs your </a:t>
            </a:r>
            <a:r>
              <a:rPr lang="en-US" sz="2400" dirty="0" smtClean="0"/>
              <a:t>usual ritual?</a:t>
            </a:r>
          </a:p>
          <a:p>
            <a:r>
              <a:rPr lang="en-US" sz="2400" dirty="0" smtClean="0"/>
              <a:t>We hope you can see a very different picture forming  than man’s ways?</a:t>
            </a:r>
            <a:endParaRPr lang="en-US" sz="2400" dirty="0"/>
          </a:p>
        </p:txBody>
      </p:sp>
    </p:spTree>
    <p:extLst>
      <p:ext uri="{BB962C8B-B14F-4D97-AF65-F5344CB8AC3E}">
        <p14:creationId xmlns:p14="http://schemas.microsoft.com/office/powerpoint/2010/main" val="265020625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1"/>
            <a:ext cx="9144000" cy="6740307"/>
          </a:xfrm>
          <a:prstGeom prst="rect">
            <a:avLst/>
          </a:prstGeom>
        </p:spPr>
        <p:txBody>
          <a:bodyPr wrap="square">
            <a:spAutoFit/>
          </a:bodyPr>
          <a:lstStyle/>
          <a:p>
            <a:r>
              <a:rPr lang="en-US" sz="2400" dirty="0" smtClean="0"/>
              <a:t>                                        </a:t>
            </a:r>
            <a:r>
              <a:rPr lang="en-US" sz="2400" b="1" dirty="0" smtClean="0">
                <a:solidFill>
                  <a:srgbClr val="FF0000"/>
                </a:solidFill>
              </a:rPr>
              <a:t>How Are You Growing?</a:t>
            </a:r>
          </a:p>
          <a:p>
            <a:r>
              <a:rPr lang="en-US" sz="2400" dirty="0" smtClean="0"/>
              <a:t>Do </a:t>
            </a:r>
            <a:r>
              <a:rPr lang="en-US" sz="2400" dirty="0"/>
              <a:t>you compromise or stand on His full truth? </a:t>
            </a:r>
            <a:r>
              <a:rPr lang="en-US" sz="2400" dirty="0" smtClean="0"/>
              <a:t>Are you growing in your ways? God's </a:t>
            </a:r>
            <a:r>
              <a:rPr lang="en-US" sz="2400" dirty="0"/>
              <a:t>true people hear His voice </a:t>
            </a:r>
            <a:r>
              <a:rPr lang="en-US" sz="2400" dirty="0" smtClean="0"/>
              <a:t>(the bible) and </a:t>
            </a:r>
            <a:r>
              <a:rPr lang="en-US" sz="2400" dirty="0"/>
              <a:t>they follow His ways NOT man's. </a:t>
            </a:r>
            <a:r>
              <a:rPr lang="en-US" sz="2400" dirty="0" smtClean="0"/>
              <a:t> Jesus said: </a:t>
            </a:r>
            <a:r>
              <a:rPr lang="en-US" sz="2400" dirty="0" smtClean="0">
                <a:solidFill>
                  <a:srgbClr val="FF0000"/>
                </a:solidFill>
              </a:rPr>
              <a:t>My </a:t>
            </a:r>
            <a:r>
              <a:rPr lang="en-US" sz="2400" dirty="0">
                <a:solidFill>
                  <a:srgbClr val="FF0000"/>
                </a:solidFill>
              </a:rPr>
              <a:t>sheep hear My voice, and I know them, and they follow Me</a:t>
            </a:r>
            <a:r>
              <a:rPr lang="en-US" sz="2400" dirty="0" smtClean="0"/>
              <a:t>.  </a:t>
            </a:r>
            <a:r>
              <a:rPr lang="en-US" sz="2400" dirty="0"/>
              <a:t>John </a:t>
            </a:r>
            <a:r>
              <a:rPr lang="en-US" sz="2400" dirty="0" smtClean="0"/>
              <a:t>10:27</a:t>
            </a:r>
          </a:p>
          <a:p>
            <a:r>
              <a:rPr lang="en-US" sz="2400" dirty="0" smtClean="0"/>
              <a:t>Men, </a:t>
            </a:r>
            <a:r>
              <a:rPr lang="en-US" sz="2400" dirty="0"/>
              <a:t>are you growing up spiritually by sitting in the pews or more often bored and </a:t>
            </a:r>
            <a:r>
              <a:rPr lang="en-US" sz="2400" dirty="0" smtClean="0"/>
              <a:t>wondering “is </a:t>
            </a:r>
            <a:r>
              <a:rPr lang="en-US" sz="2400" dirty="0"/>
              <a:t>this all that God wants of </a:t>
            </a:r>
            <a:r>
              <a:rPr lang="en-US" sz="2400" dirty="0" smtClean="0"/>
              <a:t>me”? </a:t>
            </a:r>
            <a:r>
              <a:rPr lang="en-US" sz="2400" dirty="0"/>
              <a:t>You need to be training yourself in His Word and holy ways and then using your gifts </a:t>
            </a:r>
            <a:r>
              <a:rPr lang="en-US" sz="2400" dirty="0" smtClean="0"/>
              <a:t>for </a:t>
            </a:r>
            <a:r>
              <a:rPr lang="en-US" sz="2400" dirty="0"/>
              <a:t>His </a:t>
            </a:r>
            <a:r>
              <a:rPr lang="en-US" sz="2400" dirty="0" smtClean="0"/>
              <a:t>glory or His Spirit is not at work in you. </a:t>
            </a:r>
          </a:p>
          <a:p>
            <a:r>
              <a:rPr lang="en-US" sz="2400" dirty="0">
                <a:solidFill>
                  <a:schemeClr val="tx2">
                    <a:lumMod val="60000"/>
                    <a:lumOff val="40000"/>
                  </a:schemeClr>
                </a:solidFill>
              </a:rPr>
              <a:t>always </a:t>
            </a:r>
            <a:r>
              <a:rPr lang="en-US" sz="2400" i="1" dirty="0">
                <a:solidFill>
                  <a:schemeClr val="tx2">
                    <a:lumMod val="60000"/>
                    <a:lumOff val="40000"/>
                  </a:schemeClr>
                </a:solidFill>
              </a:rPr>
              <a:t>be</a:t>
            </a:r>
            <a:r>
              <a:rPr lang="en-US" sz="2400" dirty="0">
                <a:solidFill>
                  <a:schemeClr val="tx2">
                    <a:lumMod val="60000"/>
                    <a:lumOff val="40000"/>
                  </a:schemeClr>
                </a:solidFill>
              </a:rPr>
              <a:t> ready to </a:t>
            </a:r>
            <a:r>
              <a:rPr lang="en-US" sz="2400" i="1" dirty="0">
                <a:solidFill>
                  <a:schemeClr val="tx2">
                    <a:lumMod val="60000"/>
                    <a:lumOff val="40000"/>
                  </a:schemeClr>
                </a:solidFill>
              </a:rPr>
              <a:t>give</a:t>
            </a:r>
            <a:r>
              <a:rPr lang="en-US" sz="2400" dirty="0">
                <a:solidFill>
                  <a:schemeClr val="tx2">
                    <a:lumMod val="60000"/>
                    <a:lumOff val="40000"/>
                  </a:schemeClr>
                </a:solidFill>
              </a:rPr>
              <a:t> a defense to everyone who asks you a reason for the hope that is in </a:t>
            </a:r>
            <a:r>
              <a:rPr lang="en-US" sz="2400" dirty="0" smtClean="0">
                <a:solidFill>
                  <a:schemeClr val="tx2">
                    <a:lumMod val="60000"/>
                    <a:lumOff val="40000"/>
                  </a:schemeClr>
                </a:solidFill>
              </a:rPr>
              <a:t>you. </a:t>
            </a:r>
            <a:r>
              <a:rPr lang="en-US" sz="2400" dirty="0" smtClean="0"/>
              <a:t>1 Peter 3:15</a:t>
            </a:r>
          </a:p>
          <a:p>
            <a:r>
              <a:rPr lang="en-US" sz="2400" dirty="0" smtClean="0"/>
              <a:t>Sadly </a:t>
            </a:r>
            <a:r>
              <a:rPr lang="en-US" sz="2400" dirty="0"/>
              <a:t>today we find very few men who are able to stand and reason in </a:t>
            </a:r>
            <a:r>
              <a:rPr lang="en-US" sz="2400" dirty="0" smtClean="0"/>
              <a:t>God’s Word. Why, </a:t>
            </a:r>
            <a:r>
              <a:rPr lang="en-US" sz="2400" dirty="0"/>
              <a:t>you ask? </a:t>
            </a:r>
            <a:r>
              <a:rPr lang="en-US" sz="2400" dirty="0" smtClean="0"/>
              <a:t>Man’s </a:t>
            </a:r>
            <a:r>
              <a:rPr lang="en-US" sz="2400" dirty="0"/>
              <a:t>false religion creates spiritual weaklings not mighty soldiers of truth. In our experiences biblical growth doesn't happen in man's religion where </a:t>
            </a:r>
            <a:r>
              <a:rPr lang="en-US" sz="2400" dirty="0" smtClean="0"/>
              <a:t>a false </a:t>
            </a:r>
            <a:r>
              <a:rPr lang="en-US" sz="2400" dirty="0"/>
              <a:t>clergy class is </a:t>
            </a:r>
            <a:r>
              <a:rPr lang="en-US" sz="2400" dirty="0" smtClean="0"/>
              <a:t>lording over.  God </a:t>
            </a:r>
            <a:r>
              <a:rPr lang="en-US" sz="2400" dirty="0"/>
              <a:t>wants </a:t>
            </a:r>
            <a:r>
              <a:rPr lang="en-US" sz="2400" dirty="0" smtClean="0"/>
              <a:t>your </a:t>
            </a:r>
            <a:r>
              <a:rPr lang="en-US" sz="2400" dirty="0"/>
              <a:t>life as worship. He wants you to have </a:t>
            </a:r>
            <a:r>
              <a:rPr lang="en-US" sz="2400" dirty="0" smtClean="0"/>
              <a:t>peace, knowing </a:t>
            </a:r>
            <a:r>
              <a:rPr lang="en-US" sz="2400" dirty="0"/>
              <a:t>His truth; not man's ways. He desires you to be an obedient, living holy sacrifice not just sitting </a:t>
            </a:r>
            <a:r>
              <a:rPr lang="en-US" sz="2400" dirty="0" smtClean="0"/>
              <a:t>idle. </a:t>
            </a:r>
            <a:endParaRPr lang="en-US" sz="2400" dirty="0"/>
          </a:p>
        </p:txBody>
      </p:sp>
    </p:spTree>
    <p:extLst>
      <p:ext uri="{BB962C8B-B14F-4D97-AF65-F5344CB8AC3E}">
        <p14:creationId xmlns:p14="http://schemas.microsoft.com/office/powerpoint/2010/main" val="20337713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en-US" sz="2400" b="1" dirty="0" smtClean="0">
                <a:solidFill>
                  <a:srgbClr val="FF0000"/>
                </a:solidFill>
              </a:rPr>
              <a:t>                                         The Priest At Home</a:t>
            </a:r>
          </a:p>
          <a:p>
            <a:r>
              <a:rPr lang="en-US" sz="2400" dirty="0" smtClean="0"/>
              <a:t>Men, </a:t>
            </a:r>
            <a:r>
              <a:rPr lang="en-US" sz="2400" dirty="0"/>
              <a:t>are you leading your </a:t>
            </a:r>
            <a:r>
              <a:rPr lang="en-US" sz="2400" dirty="0" smtClean="0"/>
              <a:t>homes biblically, </a:t>
            </a:r>
            <a:r>
              <a:rPr lang="en-US" sz="2400" dirty="0"/>
              <a:t>living </a:t>
            </a:r>
            <a:r>
              <a:rPr lang="en-US" sz="2400" dirty="0" smtClean="0"/>
              <a:t>out the </a:t>
            </a:r>
            <a:r>
              <a:rPr lang="en-US" sz="2400" dirty="0"/>
              <a:t>W</a:t>
            </a:r>
            <a:r>
              <a:rPr lang="en-US" sz="2400" dirty="0" smtClean="0"/>
              <a:t>ord </a:t>
            </a:r>
            <a:r>
              <a:rPr lang="en-US" sz="2400" dirty="0"/>
              <a:t>and growing in your holiness </a:t>
            </a:r>
            <a:r>
              <a:rPr lang="en-US" sz="2400" dirty="0" smtClean="0"/>
              <a:t>or are you just </a:t>
            </a:r>
            <a:r>
              <a:rPr lang="en-US" sz="2400" dirty="0"/>
              <a:t>going to man's church to watch a show then it’s off to your own </a:t>
            </a:r>
            <a:r>
              <a:rPr lang="en-US" sz="2400" dirty="0" smtClean="0"/>
              <a:t>life of  hobbies</a:t>
            </a:r>
            <a:r>
              <a:rPr lang="en-US" sz="2400" dirty="0"/>
              <a:t>, watching TV </a:t>
            </a:r>
            <a:r>
              <a:rPr lang="en-US" sz="2400" dirty="0" smtClean="0"/>
              <a:t>and </a:t>
            </a:r>
            <a:r>
              <a:rPr lang="en-US" sz="2400" dirty="0"/>
              <a:t>carnal </a:t>
            </a:r>
            <a:r>
              <a:rPr lang="en-US" sz="2400" dirty="0" smtClean="0"/>
              <a:t>pro sports? </a:t>
            </a:r>
            <a:r>
              <a:rPr lang="en-US" sz="2400" dirty="0"/>
              <a:t>God's Word is </a:t>
            </a:r>
            <a:r>
              <a:rPr lang="en-US" sz="2400" dirty="0" smtClean="0"/>
              <a:t>clear</a:t>
            </a:r>
            <a:r>
              <a:rPr lang="en-US" sz="2400" dirty="0"/>
              <a:t> </a:t>
            </a:r>
            <a:r>
              <a:rPr lang="en-US" sz="2400" dirty="0" smtClean="0"/>
              <a:t>what you are to be about if you claim Him and sadly you’re not being held to this in your body:</a:t>
            </a:r>
            <a:r>
              <a:rPr lang="en-US" sz="2400" dirty="0"/>
              <a:t> </a:t>
            </a:r>
          </a:p>
          <a:p>
            <a:r>
              <a:rPr lang="en-US" sz="2400" dirty="0">
                <a:solidFill>
                  <a:schemeClr val="tx2">
                    <a:lumMod val="60000"/>
                    <a:lumOff val="40000"/>
                  </a:schemeClr>
                </a:solidFill>
              </a:rPr>
              <a:t>But you are a chosen generation, a royal priesthood, a holy nation, His own special people, that you may proclaim the praises of Him who called you out of darkness into His marvelous light </a:t>
            </a:r>
            <a:r>
              <a:rPr lang="en-US" sz="2400" dirty="0"/>
              <a:t>1 Peter 2:9</a:t>
            </a:r>
          </a:p>
          <a:p>
            <a:r>
              <a:rPr lang="en-US" sz="2400" dirty="0" smtClean="0"/>
              <a:t>The </a:t>
            </a:r>
            <a:r>
              <a:rPr lang="en-US" sz="2400" dirty="0"/>
              <a:t>bible calls men to be leaders of their own homes in training their children in the admonition of the Lord, guiding their wives (</a:t>
            </a:r>
            <a:r>
              <a:rPr lang="en-US" sz="2400" dirty="0">
                <a:solidFill>
                  <a:schemeClr val="tx2">
                    <a:lumMod val="60000"/>
                    <a:lumOff val="40000"/>
                  </a:schemeClr>
                </a:solidFill>
              </a:rPr>
              <a:t>wives submitting to </a:t>
            </a:r>
            <a:r>
              <a:rPr lang="en-US" sz="2400" dirty="0" smtClean="0">
                <a:solidFill>
                  <a:schemeClr val="tx2">
                    <a:lumMod val="60000"/>
                    <a:lumOff val="40000"/>
                  </a:schemeClr>
                </a:solidFill>
              </a:rPr>
              <a:t>husbands </a:t>
            </a:r>
            <a:r>
              <a:rPr lang="en-US" sz="2400" dirty="0" err="1" smtClean="0"/>
              <a:t>Eph</a:t>
            </a:r>
            <a:r>
              <a:rPr lang="en-US" sz="2400" dirty="0" smtClean="0"/>
              <a:t> 5) </a:t>
            </a:r>
            <a:r>
              <a:rPr lang="en-US" sz="2400" dirty="0"/>
              <a:t>and participating as a man in the body of Christ. (</a:t>
            </a:r>
            <a:r>
              <a:rPr lang="en-US" sz="2400" dirty="0">
                <a:solidFill>
                  <a:schemeClr val="tx2">
                    <a:lumMod val="60000"/>
                    <a:lumOff val="40000"/>
                  </a:schemeClr>
                </a:solidFill>
              </a:rPr>
              <a:t>Men loving their wives</a:t>
            </a:r>
            <a:r>
              <a:rPr lang="en-US" sz="2400" dirty="0"/>
              <a:t>, see Ephesians 5</a:t>
            </a:r>
            <a:r>
              <a:rPr lang="en-US" sz="2400" dirty="0" smtClean="0"/>
              <a:t>)</a:t>
            </a:r>
          </a:p>
          <a:p>
            <a:r>
              <a:rPr lang="en-US" sz="2400" dirty="0" smtClean="0"/>
              <a:t>Paul says about wives:</a:t>
            </a:r>
          </a:p>
          <a:p>
            <a:r>
              <a:rPr lang="en-US" sz="2400" dirty="0">
                <a:solidFill>
                  <a:schemeClr val="tx2">
                    <a:lumMod val="60000"/>
                    <a:lumOff val="40000"/>
                  </a:schemeClr>
                </a:solidFill>
              </a:rPr>
              <a:t>And if they want to learn something, let them ask their own husbands at home; for it is shameful for women to speak in church</a:t>
            </a:r>
            <a:r>
              <a:rPr lang="en-US" sz="2400" dirty="0" smtClean="0">
                <a:solidFill>
                  <a:schemeClr val="tx2">
                    <a:lumMod val="60000"/>
                    <a:lumOff val="40000"/>
                  </a:schemeClr>
                </a:solidFill>
              </a:rPr>
              <a:t>.</a:t>
            </a:r>
            <a:r>
              <a:rPr lang="en-US" sz="2400" dirty="0" smtClean="0"/>
              <a:t> 1 Corinthians 14</a:t>
            </a:r>
            <a:endParaRPr lang="en-US" sz="2400" dirty="0"/>
          </a:p>
          <a:p>
            <a:r>
              <a:rPr lang="en-US" sz="2400" dirty="0"/>
              <a:t> </a:t>
            </a:r>
            <a:endParaRPr lang="en-US" sz="2400" dirty="0" smtClean="0"/>
          </a:p>
          <a:p>
            <a:r>
              <a:rPr lang="en-US" sz="2400" dirty="0" smtClean="0"/>
              <a:t>  Men… will you have any answers beyond the latest football scores?</a:t>
            </a:r>
            <a:endParaRPr lang="en-US" sz="2400" dirty="0"/>
          </a:p>
        </p:txBody>
      </p:sp>
    </p:spTree>
    <p:extLst>
      <p:ext uri="{BB962C8B-B14F-4D97-AF65-F5344CB8AC3E}">
        <p14:creationId xmlns:p14="http://schemas.microsoft.com/office/powerpoint/2010/main" val="192132287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r>
              <a:rPr lang="en-US" sz="2800" dirty="0" smtClean="0"/>
              <a:t>                </a:t>
            </a:r>
            <a:r>
              <a:rPr lang="en-US" sz="2800" dirty="0"/>
              <a:t> </a:t>
            </a:r>
            <a:r>
              <a:rPr lang="en-US" sz="2800" dirty="0" smtClean="0"/>
              <a:t>   </a:t>
            </a:r>
            <a:r>
              <a:rPr lang="en-US" sz="2800" dirty="0" smtClean="0">
                <a:solidFill>
                  <a:srgbClr val="0070C0"/>
                </a:solidFill>
              </a:rPr>
              <a:t>What Man Has Added to God’s Plan</a:t>
            </a:r>
          </a:p>
          <a:p>
            <a:r>
              <a:rPr lang="en-US" sz="2800" dirty="0" smtClean="0"/>
              <a:t>Do </a:t>
            </a:r>
            <a:r>
              <a:rPr lang="en-US" sz="2800" dirty="0"/>
              <a:t>you know that worship leaders, choirs of special practiced singers, Sunday school and youth pastors are NOT found anywhere in God's Word? They are man's faulty creation </a:t>
            </a:r>
            <a:r>
              <a:rPr lang="en-US" sz="2800" dirty="0" smtClean="0"/>
              <a:t>which </a:t>
            </a:r>
            <a:r>
              <a:rPr lang="en-US" sz="2800" dirty="0"/>
              <a:t>is not of God. Those in the pews are </a:t>
            </a:r>
            <a:r>
              <a:rPr lang="en-US" sz="2800" dirty="0" smtClean="0"/>
              <a:t>controlled; </a:t>
            </a:r>
            <a:r>
              <a:rPr lang="en-US" sz="2800" dirty="0"/>
              <a:t>they draw bigger crowds to popular new and relevant entertaining ways </a:t>
            </a:r>
            <a:r>
              <a:rPr lang="en-US" sz="2800" dirty="0" smtClean="0"/>
              <a:t>which </a:t>
            </a:r>
            <a:r>
              <a:rPr lang="en-US" sz="2800" dirty="0"/>
              <a:t>create more man centered ideas; not biblical Christ centered believers! Does God need such gimmicks</a:t>
            </a:r>
            <a:r>
              <a:rPr lang="en-US" sz="2800" dirty="0" smtClean="0"/>
              <a:t>? No! </a:t>
            </a:r>
            <a:r>
              <a:rPr lang="en-US" sz="2800" dirty="0"/>
              <a:t>We are to all lift our voices to the Lord as a group as it was done in the New Testament church, with no focus on special people up front on a stage, singing as a "worship show". Not to mention the practice of using contemporary music that usually looks and sounds like the world’s music and causes those who claim they worship </a:t>
            </a:r>
            <a:r>
              <a:rPr lang="en-US" sz="2800" dirty="0" smtClean="0"/>
              <a:t>God, </a:t>
            </a:r>
            <a:r>
              <a:rPr lang="en-US" sz="2800" dirty="0"/>
              <a:t>to act out </a:t>
            </a:r>
            <a:r>
              <a:rPr lang="en-US" sz="2800" dirty="0" smtClean="0"/>
              <a:t>emotionally  just </a:t>
            </a:r>
            <a:r>
              <a:rPr lang="en-US" sz="2800" dirty="0"/>
              <a:t>like those at carnal concerts do. </a:t>
            </a:r>
            <a:r>
              <a:rPr lang="en-US" sz="2800" dirty="0" smtClean="0"/>
              <a:t>This is emotion based not biblically based at all.</a:t>
            </a:r>
            <a:endParaRPr lang="en-US" sz="2800" dirty="0"/>
          </a:p>
        </p:txBody>
      </p:sp>
    </p:spTree>
    <p:extLst>
      <p:ext uri="{BB962C8B-B14F-4D97-AF65-F5344CB8AC3E}">
        <p14:creationId xmlns:p14="http://schemas.microsoft.com/office/powerpoint/2010/main" val="212119854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986528"/>
          </a:xfrm>
          <a:prstGeom prst="rect">
            <a:avLst/>
          </a:prstGeom>
        </p:spPr>
        <p:txBody>
          <a:bodyPr wrap="square">
            <a:spAutoFit/>
          </a:bodyPr>
          <a:lstStyle/>
          <a:p>
            <a:r>
              <a:rPr lang="en-US" sz="2800" dirty="0" smtClean="0"/>
              <a:t>They move their bodies to the beat of hip new music that is not biblically based when Paul says this: </a:t>
            </a:r>
            <a:r>
              <a:rPr lang="en-US" sz="2800" dirty="0" smtClean="0">
                <a:solidFill>
                  <a:schemeClr val="tx2">
                    <a:lumMod val="60000"/>
                    <a:lumOff val="40000"/>
                  </a:schemeClr>
                </a:solidFill>
              </a:rPr>
              <a:t>speaking </a:t>
            </a:r>
            <a:r>
              <a:rPr lang="en-US" sz="2800" dirty="0">
                <a:solidFill>
                  <a:schemeClr val="tx2">
                    <a:lumMod val="60000"/>
                    <a:lumOff val="40000"/>
                  </a:schemeClr>
                </a:solidFill>
              </a:rPr>
              <a:t>to one another in psalms and hymns and spiritual songs, singing and making melody in your heart to the </a:t>
            </a:r>
            <a:r>
              <a:rPr lang="en-US" sz="2800" dirty="0" smtClean="0">
                <a:solidFill>
                  <a:schemeClr val="tx2">
                    <a:lumMod val="60000"/>
                    <a:lumOff val="40000"/>
                  </a:schemeClr>
                </a:solidFill>
              </a:rPr>
              <a:t>Lord.</a:t>
            </a:r>
            <a:r>
              <a:rPr lang="en-US" sz="2800" dirty="0" smtClean="0"/>
              <a:t> </a:t>
            </a:r>
            <a:r>
              <a:rPr lang="en-US" sz="2800" dirty="0" err="1" smtClean="0"/>
              <a:t>Eph</a:t>
            </a:r>
            <a:r>
              <a:rPr lang="en-US" sz="2800" dirty="0" smtClean="0"/>
              <a:t> 5:19</a:t>
            </a:r>
          </a:p>
          <a:p>
            <a:r>
              <a:rPr lang="en-US" sz="2800" dirty="0" smtClean="0"/>
              <a:t>Have you seen the emotional way music is used to affect people today? Is creates moods when we are to be people of the Word! Is </a:t>
            </a:r>
            <a:r>
              <a:rPr lang="en-US" sz="2800" dirty="0"/>
              <a:t>that good, true and pure of </a:t>
            </a:r>
            <a:r>
              <a:rPr lang="en-US" sz="2800" dirty="0" smtClean="0"/>
              <a:t>actions of a people towards a Holy </a:t>
            </a:r>
            <a:r>
              <a:rPr lang="en-US" sz="2800" dirty="0" err="1" smtClean="0"/>
              <a:t>Holy</a:t>
            </a:r>
            <a:r>
              <a:rPr lang="en-US" sz="2800" dirty="0" smtClean="0"/>
              <a:t> </a:t>
            </a:r>
            <a:r>
              <a:rPr lang="en-US" sz="2800" dirty="0" err="1" smtClean="0"/>
              <a:t>Holy</a:t>
            </a:r>
            <a:r>
              <a:rPr lang="en-US" sz="2800" dirty="0" smtClean="0"/>
              <a:t> </a:t>
            </a:r>
            <a:r>
              <a:rPr lang="en-US" sz="2800" dirty="0"/>
              <a:t>God</a:t>
            </a:r>
            <a:r>
              <a:rPr lang="en-US" sz="2800" dirty="0" smtClean="0"/>
              <a:t>? </a:t>
            </a:r>
          </a:p>
          <a:p>
            <a:r>
              <a:rPr lang="en-US" sz="2800" dirty="0">
                <a:solidFill>
                  <a:schemeClr val="tx2">
                    <a:lumMod val="60000"/>
                    <a:lumOff val="40000"/>
                  </a:schemeClr>
                </a:solidFill>
              </a:rPr>
              <a:t>whatever things are true, whatever things </a:t>
            </a:r>
            <a:r>
              <a:rPr lang="en-US" sz="2800" i="1" dirty="0">
                <a:solidFill>
                  <a:schemeClr val="tx2">
                    <a:lumMod val="60000"/>
                    <a:lumOff val="40000"/>
                  </a:schemeClr>
                </a:solidFill>
              </a:rPr>
              <a:t>are</a:t>
            </a:r>
            <a:r>
              <a:rPr lang="en-US" sz="2800" dirty="0">
                <a:solidFill>
                  <a:schemeClr val="tx2">
                    <a:lumMod val="60000"/>
                    <a:lumOff val="40000"/>
                  </a:schemeClr>
                </a:solidFill>
              </a:rPr>
              <a:t> noble, whatever things </a:t>
            </a:r>
            <a:r>
              <a:rPr lang="en-US" sz="2800" i="1" dirty="0">
                <a:solidFill>
                  <a:schemeClr val="tx2">
                    <a:lumMod val="60000"/>
                    <a:lumOff val="40000"/>
                  </a:schemeClr>
                </a:solidFill>
              </a:rPr>
              <a:t>are</a:t>
            </a:r>
            <a:r>
              <a:rPr lang="en-US" sz="2800" dirty="0">
                <a:solidFill>
                  <a:schemeClr val="tx2">
                    <a:lumMod val="60000"/>
                    <a:lumOff val="40000"/>
                  </a:schemeClr>
                </a:solidFill>
              </a:rPr>
              <a:t> just, whatever things </a:t>
            </a:r>
            <a:r>
              <a:rPr lang="en-US" sz="2800" i="1" dirty="0">
                <a:solidFill>
                  <a:schemeClr val="tx2">
                    <a:lumMod val="60000"/>
                    <a:lumOff val="40000"/>
                  </a:schemeClr>
                </a:solidFill>
              </a:rPr>
              <a:t>are</a:t>
            </a:r>
            <a:r>
              <a:rPr lang="en-US" sz="2800" dirty="0">
                <a:solidFill>
                  <a:schemeClr val="tx2">
                    <a:lumMod val="60000"/>
                    <a:lumOff val="40000"/>
                  </a:schemeClr>
                </a:solidFill>
              </a:rPr>
              <a:t> pure, whatever things </a:t>
            </a:r>
            <a:r>
              <a:rPr lang="en-US" sz="2800" i="1" dirty="0">
                <a:solidFill>
                  <a:schemeClr val="tx2">
                    <a:lumMod val="60000"/>
                    <a:lumOff val="40000"/>
                  </a:schemeClr>
                </a:solidFill>
              </a:rPr>
              <a:t>are</a:t>
            </a:r>
            <a:r>
              <a:rPr lang="en-US" sz="2800" dirty="0">
                <a:solidFill>
                  <a:schemeClr val="tx2">
                    <a:lumMod val="60000"/>
                    <a:lumOff val="40000"/>
                  </a:schemeClr>
                </a:solidFill>
              </a:rPr>
              <a:t> lovely, whatever things </a:t>
            </a:r>
            <a:r>
              <a:rPr lang="en-US" sz="2800" i="1" dirty="0">
                <a:solidFill>
                  <a:schemeClr val="tx2">
                    <a:lumMod val="60000"/>
                    <a:lumOff val="40000"/>
                  </a:schemeClr>
                </a:solidFill>
              </a:rPr>
              <a:t>are</a:t>
            </a:r>
            <a:r>
              <a:rPr lang="en-US" sz="2800" dirty="0">
                <a:solidFill>
                  <a:schemeClr val="tx2">
                    <a:lumMod val="60000"/>
                    <a:lumOff val="40000"/>
                  </a:schemeClr>
                </a:solidFill>
              </a:rPr>
              <a:t> of good report, if </a:t>
            </a:r>
            <a:r>
              <a:rPr lang="en-US" sz="2800" i="1" dirty="0">
                <a:solidFill>
                  <a:schemeClr val="tx2">
                    <a:lumMod val="60000"/>
                    <a:lumOff val="40000"/>
                  </a:schemeClr>
                </a:solidFill>
              </a:rPr>
              <a:t>there is</a:t>
            </a:r>
            <a:r>
              <a:rPr lang="en-US" sz="2800" dirty="0">
                <a:solidFill>
                  <a:schemeClr val="tx2">
                    <a:lumMod val="60000"/>
                    <a:lumOff val="40000"/>
                  </a:schemeClr>
                </a:solidFill>
              </a:rPr>
              <a:t> any virtue and if </a:t>
            </a:r>
            <a:r>
              <a:rPr lang="en-US" sz="2800" i="1" dirty="0">
                <a:solidFill>
                  <a:schemeClr val="tx2">
                    <a:lumMod val="60000"/>
                    <a:lumOff val="40000"/>
                  </a:schemeClr>
                </a:solidFill>
              </a:rPr>
              <a:t>there is</a:t>
            </a:r>
            <a:r>
              <a:rPr lang="en-US" sz="2800" dirty="0">
                <a:solidFill>
                  <a:schemeClr val="tx2">
                    <a:lumMod val="60000"/>
                    <a:lumOff val="40000"/>
                  </a:schemeClr>
                </a:solidFill>
              </a:rPr>
              <a:t> anything praiseworthy—meditate on these things. </a:t>
            </a:r>
            <a:r>
              <a:rPr lang="en-US" sz="2800" baseline="30000" dirty="0">
                <a:solidFill>
                  <a:schemeClr val="tx2">
                    <a:lumMod val="60000"/>
                    <a:lumOff val="40000"/>
                  </a:schemeClr>
                </a:solidFill>
              </a:rPr>
              <a:t>9 </a:t>
            </a:r>
            <a:r>
              <a:rPr lang="en-US" sz="2800" dirty="0">
                <a:solidFill>
                  <a:schemeClr val="tx2">
                    <a:lumMod val="60000"/>
                    <a:lumOff val="40000"/>
                  </a:schemeClr>
                </a:solidFill>
              </a:rPr>
              <a:t>The things which you learned and received and heard and saw in me, these do, and the God of peace will be with you.</a:t>
            </a:r>
            <a:endParaRPr lang="en-US" sz="2800" dirty="0" smtClean="0">
              <a:solidFill>
                <a:schemeClr val="tx2">
                  <a:lumMod val="60000"/>
                  <a:lumOff val="40000"/>
                </a:schemeClr>
              </a:solidFill>
            </a:endParaRPr>
          </a:p>
          <a:p>
            <a:r>
              <a:rPr lang="en-US" sz="2800" dirty="0" smtClean="0"/>
              <a:t>Philippians 4:8</a:t>
            </a:r>
            <a:endParaRPr lang="en-US" sz="2800" dirty="0"/>
          </a:p>
        </p:txBody>
      </p:sp>
    </p:spTree>
    <p:extLst>
      <p:ext uri="{BB962C8B-B14F-4D97-AF65-F5344CB8AC3E}">
        <p14:creationId xmlns:p14="http://schemas.microsoft.com/office/powerpoint/2010/main" val="308635355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1"/>
            <a:ext cx="9067800" cy="6986528"/>
          </a:xfrm>
          <a:prstGeom prst="rect">
            <a:avLst/>
          </a:prstGeom>
        </p:spPr>
        <p:txBody>
          <a:bodyPr wrap="square">
            <a:spAutoFit/>
          </a:bodyPr>
          <a:lstStyle/>
          <a:p>
            <a:r>
              <a:rPr lang="en-US" sz="2800" dirty="0" smtClean="0"/>
              <a:t>Fact: No instruments were used in the New Testament church as they wanted a pure and true song from the heart and not practiced musicians to woo the crowds with emotions which is far too man centered.  (Colossians 3:16)</a:t>
            </a:r>
          </a:p>
          <a:p>
            <a:endParaRPr lang="en-US" sz="2800" dirty="0" smtClean="0"/>
          </a:p>
          <a:p>
            <a:r>
              <a:rPr lang="en-US" sz="2800" dirty="0" smtClean="0"/>
              <a:t>We mentioned Sunday school and youth pastors. Neither are biblical and they create a separation in the family when the father is to be the teacher.  Can we really improve on God’s design?  Fathers </a:t>
            </a:r>
            <a:r>
              <a:rPr lang="en-US" sz="2800" dirty="0"/>
              <a:t>are to instruct their children not send them off to others (that are often strangers) to teach and guide them. </a:t>
            </a:r>
            <a:endParaRPr lang="en-US" sz="2800" dirty="0" smtClean="0"/>
          </a:p>
          <a:p>
            <a:endParaRPr lang="en-US" sz="2800" dirty="0" smtClean="0"/>
          </a:p>
          <a:p>
            <a:r>
              <a:rPr lang="en-US" sz="2800" dirty="0">
                <a:solidFill>
                  <a:schemeClr val="tx2">
                    <a:lumMod val="60000"/>
                    <a:lumOff val="40000"/>
                  </a:schemeClr>
                </a:solidFill>
              </a:rPr>
              <a:t>And you, fathers, do not provoke your children to wrath, but bring them up in the training and admonition of the Lord</a:t>
            </a:r>
            <a:r>
              <a:rPr lang="en-US" sz="2800" dirty="0"/>
              <a:t>. Ephesians 6:4</a:t>
            </a:r>
          </a:p>
          <a:p>
            <a:r>
              <a:rPr lang="en-US" sz="2800" dirty="0"/>
              <a:t> </a:t>
            </a:r>
          </a:p>
        </p:txBody>
      </p:sp>
    </p:spTree>
    <p:extLst>
      <p:ext uri="{BB962C8B-B14F-4D97-AF65-F5344CB8AC3E}">
        <p14:creationId xmlns:p14="http://schemas.microsoft.com/office/powerpoint/2010/main" val="388797764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r>
              <a:rPr lang="en-US" sz="2800" dirty="0"/>
              <a:t>Many youth programs have raised up </a:t>
            </a:r>
            <a:r>
              <a:rPr lang="en-US" sz="2800" dirty="0" smtClean="0"/>
              <a:t>"</a:t>
            </a:r>
            <a:r>
              <a:rPr lang="en-US" sz="2800" dirty="0"/>
              <a:t>youth pastors" who often leave God's pure and holy truth and are into “entertaining” with silly </a:t>
            </a:r>
            <a:r>
              <a:rPr lang="en-US" sz="2800" dirty="0" smtClean="0"/>
              <a:t>carnal fun </a:t>
            </a:r>
            <a:r>
              <a:rPr lang="en-US" sz="2800" dirty="0"/>
              <a:t>and often worldly games and gimmicks. </a:t>
            </a:r>
            <a:r>
              <a:rPr lang="en-US" sz="2800" dirty="0" smtClean="0"/>
              <a:t>They </a:t>
            </a:r>
            <a:r>
              <a:rPr lang="en-US" sz="2800" dirty="0"/>
              <a:t>are not raising up godly children for His glory. Godly children should be with the body and learn from their parents and adults. God's Word is clear. All these programs play to the flesh but don’t add to godliness or bible truth.</a:t>
            </a:r>
            <a:endParaRPr lang="en-US" sz="2800" dirty="0">
              <a:solidFill>
                <a:schemeClr val="tx2">
                  <a:lumMod val="60000"/>
                  <a:lumOff val="40000"/>
                </a:schemeClr>
              </a:solidFill>
            </a:endParaRPr>
          </a:p>
          <a:p>
            <a:endParaRPr lang="en-US" sz="2800" dirty="0" smtClean="0">
              <a:solidFill>
                <a:schemeClr val="tx2">
                  <a:lumMod val="60000"/>
                  <a:lumOff val="40000"/>
                </a:schemeClr>
              </a:solidFill>
            </a:endParaRPr>
          </a:p>
          <a:p>
            <a:r>
              <a:rPr lang="en-US" sz="2800" dirty="0" smtClean="0">
                <a:solidFill>
                  <a:schemeClr val="tx2">
                    <a:lumMod val="60000"/>
                    <a:lumOff val="40000"/>
                  </a:schemeClr>
                </a:solidFill>
              </a:rPr>
              <a:t>Likewise</a:t>
            </a:r>
            <a:r>
              <a:rPr lang="en-US" sz="2800" dirty="0">
                <a:solidFill>
                  <a:schemeClr val="tx2">
                    <a:lumMod val="60000"/>
                    <a:lumOff val="40000"/>
                  </a:schemeClr>
                </a:solidFill>
              </a:rPr>
              <a:t>, exhort the young men to be sober-minded </a:t>
            </a:r>
            <a:endParaRPr lang="en-US" sz="2800" dirty="0" smtClean="0">
              <a:solidFill>
                <a:schemeClr val="tx2">
                  <a:lumMod val="60000"/>
                  <a:lumOff val="40000"/>
                </a:schemeClr>
              </a:solidFill>
            </a:endParaRPr>
          </a:p>
          <a:p>
            <a:r>
              <a:rPr lang="en-US" sz="2800" dirty="0" smtClean="0"/>
              <a:t>Titus 2:6</a:t>
            </a:r>
            <a:endParaRPr lang="en-US" sz="2800" dirty="0"/>
          </a:p>
          <a:p>
            <a:r>
              <a:rPr lang="en-US" sz="2800" dirty="0">
                <a:solidFill>
                  <a:schemeClr val="tx2">
                    <a:lumMod val="60000"/>
                    <a:lumOff val="40000"/>
                  </a:schemeClr>
                </a:solidFill>
              </a:rPr>
              <a:t>Shall we sin because we are not under law but under grace? Certainly not</a:t>
            </a:r>
            <a:r>
              <a:rPr lang="en-US" sz="2800" dirty="0" smtClean="0">
                <a:solidFill>
                  <a:schemeClr val="tx2">
                    <a:lumMod val="60000"/>
                    <a:lumOff val="40000"/>
                  </a:schemeClr>
                </a:solidFill>
              </a:rPr>
              <a:t>! </a:t>
            </a:r>
            <a:r>
              <a:rPr lang="en-US" sz="2800" dirty="0" smtClean="0"/>
              <a:t>Romans 6:15 </a:t>
            </a:r>
          </a:p>
          <a:p>
            <a:endParaRPr lang="en-US" sz="2800" dirty="0"/>
          </a:p>
          <a:p>
            <a:r>
              <a:rPr lang="en-US" sz="2800" dirty="0" smtClean="0">
                <a:solidFill>
                  <a:srgbClr val="FF0000"/>
                </a:solidFill>
              </a:rPr>
              <a:t>  Conforming to the world’s standards is NOT for God’s body.</a:t>
            </a:r>
          </a:p>
          <a:p>
            <a:r>
              <a:rPr lang="en-US" sz="2800" dirty="0" smtClean="0">
                <a:solidFill>
                  <a:srgbClr val="FF0000"/>
                </a:solidFill>
              </a:rPr>
              <a:t> </a:t>
            </a:r>
            <a:endParaRPr lang="en-US" sz="2800" dirty="0">
              <a:solidFill>
                <a:srgbClr val="FF0000"/>
              </a:solidFill>
            </a:endParaRPr>
          </a:p>
        </p:txBody>
      </p:sp>
    </p:spTree>
    <p:extLst>
      <p:ext uri="{BB962C8B-B14F-4D97-AF65-F5344CB8AC3E}">
        <p14:creationId xmlns:p14="http://schemas.microsoft.com/office/powerpoint/2010/main" val="91628416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09" y="0"/>
            <a:ext cx="9144000" cy="7848302"/>
          </a:xfrm>
          <a:prstGeom prst="rect">
            <a:avLst/>
          </a:prstGeom>
        </p:spPr>
        <p:txBody>
          <a:bodyPr wrap="square">
            <a:spAutoFit/>
          </a:bodyPr>
          <a:lstStyle/>
          <a:p>
            <a:r>
              <a:rPr lang="en-US" sz="2800" dirty="0" smtClean="0"/>
              <a:t>                 </a:t>
            </a:r>
            <a:r>
              <a:rPr lang="en-US" sz="2800" dirty="0" smtClean="0">
                <a:solidFill>
                  <a:srgbClr val="00B0F0"/>
                </a:solidFill>
              </a:rPr>
              <a:t>Where Are the Biblical Godly Ladies?</a:t>
            </a:r>
          </a:p>
          <a:p>
            <a:r>
              <a:rPr lang="en-US" sz="2800" dirty="0" smtClean="0"/>
              <a:t>Why don’t </a:t>
            </a:r>
            <a:r>
              <a:rPr lang="en-US" sz="2800" dirty="0"/>
              <a:t>the modern </a:t>
            </a:r>
            <a:r>
              <a:rPr lang="en-US" sz="2800" dirty="0" smtClean="0"/>
              <a:t>religious places today </a:t>
            </a:r>
            <a:r>
              <a:rPr lang="en-US" sz="2800" dirty="0"/>
              <a:t>teach </a:t>
            </a:r>
            <a:r>
              <a:rPr lang="en-US" sz="2800" dirty="0" smtClean="0"/>
              <a:t>what God's </a:t>
            </a:r>
            <a:r>
              <a:rPr lang="en-US" sz="2800" dirty="0"/>
              <a:t>Word instructs godly ladies </a:t>
            </a:r>
            <a:r>
              <a:rPr lang="en-US" sz="2800" dirty="0" smtClean="0"/>
              <a:t>to do in its fullness?</a:t>
            </a:r>
          </a:p>
          <a:p>
            <a:r>
              <a:rPr lang="en-US" sz="2800" dirty="0">
                <a:solidFill>
                  <a:srgbClr val="00B0F0"/>
                </a:solidFill>
              </a:rPr>
              <a:t> </a:t>
            </a:r>
            <a:r>
              <a:rPr lang="en-US" sz="2800" dirty="0" smtClean="0">
                <a:solidFill>
                  <a:srgbClr val="00B0F0"/>
                </a:solidFill>
              </a:rPr>
              <a:t>                                      *** Dress ****</a:t>
            </a:r>
          </a:p>
          <a:p>
            <a:r>
              <a:rPr lang="en-US" sz="2800" dirty="0" smtClean="0"/>
              <a:t>The bible says to </a:t>
            </a:r>
            <a:r>
              <a:rPr lang="en-US" sz="2800" dirty="0"/>
              <a:t>wear modest apparel (long flowing </a:t>
            </a:r>
            <a:r>
              <a:rPr lang="en-US" sz="2800" dirty="0" smtClean="0"/>
              <a:t>garments/dresses to cover the form) Ladies</a:t>
            </a:r>
            <a:r>
              <a:rPr lang="en-US" sz="2800" dirty="0"/>
              <a:t>, have you studied God's word to see how you are to clothe and conduct yourself as a called out godly woman? Most of today's women in the modern church who claim new life in Christ do not submit to their husbands, don't remain silent in the church body, </a:t>
            </a:r>
            <a:r>
              <a:rPr lang="en-US" sz="2800" dirty="0" smtClean="0"/>
              <a:t>they don't </a:t>
            </a:r>
            <a:r>
              <a:rPr lang="en-US" sz="2800" dirty="0"/>
              <a:t>dress </a:t>
            </a:r>
            <a:r>
              <a:rPr lang="en-US" sz="2800" dirty="0" smtClean="0"/>
              <a:t>biblically, </a:t>
            </a:r>
            <a:r>
              <a:rPr lang="en-US" sz="2800" dirty="0"/>
              <a:t>nor do they cover their heads. God's Word is clear</a:t>
            </a:r>
            <a:r>
              <a:rPr lang="en-US" sz="2800" dirty="0" smtClean="0"/>
              <a:t>....</a:t>
            </a:r>
            <a:r>
              <a:rPr lang="en-US" sz="2800" dirty="0"/>
              <a:t>  </a:t>
            </a:r>
          </a:p>
          <a:p>
            <a:r>
              <a:rPr lang="en-US" sz="2800" dirty="0">
                <a:solidFill>
                  <a:schemeClr val="tx2">
                    <a:lumMod val="60000"/>
                    <a:lumOff val="40000"/>
                  </a:schemeClr>
                </a:solidFill>
              </a:rPr>
              <a:t>In like manner also, that women adorn themselves in modest apparel, with shamefacedness and sobriety; not with </a:t>
            </a:r>
            <a:r>
              <a:rPr lang="en-US" sz="2800" dirty="0" err="1">
                <a:solidFill>
                  <a:schemeClr val="tx2">
                    <a:lumMod val="60000"/>
                    <a:lumOff val="40000"/>
                  </a:schemeClr>
                </a:solidFill>
              </a:rPr>
              <a:t>broided</a:t>
            </a:r>
            <a:r>
              <a:rPr lang="en-US" sz="2800" dirty="0">
                <a:solidFill>
                  <a:schemeClr val="tx2">
                    <a:lumMod val="60000"/>
                    <a:lumOff val="40000"/>
                  </a:schemeClr>
                </a:solidFill>
              </a:rPr>
              <a:t> hair, or gold, or pearls, or costly array </a:t>
            </a:r>
            <a:r>
              <a:rPr lang="en-US" sz="2800" dirty="0"/>
              <a:t>1 Timothy 2:9 </a:t>
            </a:r>
          </a:p>
          <a:p>
            <a:r>
              <a:rPr lang="en-US" sz="2800" dirty="0"/>
              <a:t> </a:t>
            </a:r>
          </a:p>
          <a:p>
            <a:r>
              <a:rPr lang="en-US" sz="2800" dirty="0"/>
              <a:t> </a:t>
            </a:r>
          </a:p>
          <a:p>
            <a:r>
              <a:rPr lang="en-US" sz="2800" dirty="0"/>
              <a:t> </a:t>
            </a:r>
          </a:p>
        </p:txBody>
      </p:sp>
    </p:spTree>
    <p:extLst>
      <p:ext uri="{BB962C8B-B14F-4D97-AF65-F5344CB8AC3E}">
        <p14:creationId xmlns:p14="http://schemas.microsoft.com/office/powerpoint/2010/main" val="302035954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848302"/>
          </a:xfrm>
          <a:prstGeom prst="rect">
            <a:avLst/>
          </a:prstGeom>
        </p:spPr>
        <p:txBody>
          <a:bodyPr wrap="square">
            <a:spAutoFit/>
          </a:bodyPr>
          <a:lstStyle/>
          <a:p>
            <a:r>
              <a:rPr lang="en-US" sz="2800" dirty="0"/>
              <a:t>The </a:t>
            </a:r>
            <a:r>
              <a:rPr lang="en-US" sz="2800" dirty="0" err="1"/>
              <a:t>greek</a:t>
            </a:r>
            <a:r>
              <a:rPr lang="en-US" sz="2800" dirty="0"/>
              <a:t> word </a:t>
            </a:r>
            <a:r>
              <a:rPr lang="en-US" sz="2800" dirty="0" err="1"/>
              <a:t>for‘modest</a:t>
            </a:r>
            <a:r>
              <a:rPr lang="en-US" sz="2800" dirty="0"/>
              <a:t>’ is </a:t>
            </a:r>
            <a:r>
              <a:rPr lang="en-US" sz="2800" dirty="0" err="1"/>
              <a:t>kosmios</a:t>
            </a:r>
            <a:r>
              <a:rPr lang="en-US" sz="2800" dirty="0"/>
              <a:t>= orderly and the </a:t>
            </a:r>
            <a:r>
              <a:rPr lang="en-US" sz="2800" dirty="0" err="1"/>
              <a:t>greek</a:t>
            </a:r>
            <a:r>
              <a:rPr lang="en-US" sz="2800" dirty="0"/>
              <a:t> word for 'apparel' is '</a:t>
            </a:r>
            <a:r>
              <a:rPr lang="en-US" sz="2800" dirty="0" err="1"/>
              <a:t>katastole</a:t>
            </a:r>
            <a:r>
              <a:rPr lang="en-US" sz="2800" dirty="0"/>
              <a:t>' which means a long hanging robe like garment </a:t>
            </a:r>
            <a:r>
              <a:rPr lang="en-US" sz="2800" dirty="0" smtClean="0"/>
              <a:t>to totally and fully cover her form as God did to Adam and Eve in Genesis 3:21.</a:t>
            </a:r>
          </a:p>
          <a:p>
            <a:r>
              <a:rPr lang="en-US" sz="2800" dirty="0" smtClean="0">
                <a:solidFill>
                  <a:schemeClr val="tx2">
                    <a:lumMod val="60000"/>
                    <a:lumOff val="40000"/>
                  </a:schemeClr>
                </a:solidFill>
              </a:rPr>
              <a:t>Whose </a:t>
            </a:r>
            <a:r>
              <a:rPr lang="en-US" sz="2800" dirty="0">
                <a:solidFill>
                  <a:schemeClr val="tx2">
                    <a:lumMod val="60000"/>
                    <a:lumOff val="40000"/>
                  </a:schemeClr>
                </a:solidFill>
              </a:rPr>
              <a:t>adorning let it not be that outward adorning of plaiting the hair, and of wearing of gold, or of putting on of apparel; But let it be the hidden man of the heart, in that which is not corruptible, even the ornament of a </a:t>
            </a:r>
            <a:r>
              <a:rPr lang="en-US" sz="2800" dirty="0" smtClean="0">
                <a:solidFill>
                  <a:schemeClr val="tx2">
                    <a:lumMod val="60000"/>
                    <a:lumOff val="40000"/>
                  </a:schemeClr>
                </a:solidFill>
              </a:rPr>
              <a:t>meek and </a:t>
            </a:r>
            <a:r>
              <a:rPr lang="en-US" sz="2800" dirty="0">
                <a:solidFill>
                  <a:schemeClr val="tx2">
                    <a:lumMod val="60000"/>
                    <a:lumOff val="40000"/>
                  </a:schemeClr>
                </a:solidFill>
              </a:rPr>
              <a:t>quiet spirit, which is in the sight of God of great price</a:t>
            </a:r>
            <a:r>
              <a:rPr lang="en-US" sz="2800" dirty="0"/>
              <a:t>. </a:t>
            </a:r>
            <a:endParaRPr lang="en-US" sz="2800" dirty="0" smtClean="0"/>
          </a:p>
          <a:p>
            <a:r>
              <a:rPr lang="en-US" sz="2800" dirty="0" smtClean="0"/>
              <a:t>1 </a:t>
            </a:r>
            <a:r>
              <a:rPr lang="en-US" sz="2800" dirty="0"/>
              <a:t>Peter </a:t>
            </a:r>
            <a:r>
              <a:rPr lang="en-US" sz="2800" dirty="0" smtClean="0"/>
              <a:t>3:3-4</a:t>
            </a:r>
            <a:r>
              <a:rPr lang="en-US" sz="2800" dirty="0"/>
              <a:t>  </a:t>
            </a:r>
            <a:endParaRPr lang="en-US" sz="2800" dirty="0" smtClean="0"/>
          </a:p>
          <a:p>
            <a:r>
              <a:rPr lang="en-US" sz="2800" dirty="0" smtClean="0"/>
              <a:t>Today you see shorts, heels, painted nails and make up!</a:t>
            </a:r>
            <a:endParaRPr lang="en-US" sz="2800" dirty="0"/>
          </a:p>
          <a:p>
            <a:r>
              <a:rPr lang="en-US" sz="2800" dirty="0"/>
              <a:t>Did you know that the word ‘</a:t>
            </a:r>
            <a:r>
              <a:rPr lang="en-US" sz="2800" dirty="0" err="1"/>
              <a:t>kosmos</a:t>
            </a:r>
            <a:r>
              <a:rPr lang="en-US" sz="2800" dirty="0"/>
              <a:t>’ references the world or worldly affairs and the word ‘</a:t>
            </a:r>
            <a:r>
              <a:rPr lang="en-US" sz="2800" dirty="0">
                <a:solidFill>
                  <a:srgbClr val="FF0000"/>
                </a:solidFill>
              </a:rPr>
              <a:t>cosmetic</a:t>
            </a:r>
            <a:r>
              <a:rPr lang="en-US" sz="2800" dirty="0"/>
              <a:t>’ comes from the </a:t>
            </a:r>
            <a:r>
              <a:rPr lang="en-US" sz="2800" dirty="0" smtClean="0"/>
              <a:t>Greek word ‘</a:t>
            </a:r>
            <a:r>
              <a:rPr lang="en-US" sz="2800" dirty="0" err="1"/>
              <a:t>kosmos</a:t>
            </a:r>
            <a:r>
              <a:rPr lang="en-US" sz="2800" dirty="0"/>
              <a:t>’. All the references to make-up in the bible are talking about harlots</a:t>
            </a:r>
            <a:r>
              <a:rPr lang="en-US" sz="2800" dirty="0" smtClean="0"/>
              <a:t>. Don’t you want to be &amp; look pure?</a:t>
            </a:r>
          </a:p>
          <a:p>
            <a:r>
              <a:rPr lang="en-US" sz="2800" dirty="0" smtClean="0"/>
              <a:t>(See our discernment blog on biblical ladies dress.)</a:t>
            </a:r>
            <a:endParaRPr lang="en-US" sz="2800" dirty="0"/>
          </a:p>
          <a:p>
            <a:r>
              <a:rPr lang="en-US" sz="2800" dirty="0"/>
              <a:t> </a:t>
            </a:r>
          </a:p>
          <a:p>
            <a:endParaRPr lang="en-US" sz="2800" dirty="0"/>
          </a:p>
        </p:txBody>
      </p:sp>
    </p:spTree>
    <p:extLst>
      <p:ext uri="{BB962C8B-B14F-4D97-AF65-F5344CB8AC3E}">
        <p14:creationId xmlns:p14="http://schemas.microsoft.com/office/powerpoint/2010/main" val="3692795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839200" cy="6986528"/>
          </a:xfrm>
          <a:prstGeom prst="rect">
            <a:avLst/>
          </a:prstGeom>
        </p:spPr>
        <p:txBody>
          <a:bodyPr wrap="square">
            <a:spAutoFit/>
          </a:bodyPr>
          <a:lstStyle/>
          <a:p>
            <a:pPr algn="ctr"/>
            <a:r>
              <a:rPr lang="en-US" sz="3200" dirty="0" smtClean="0"/>
              <a:t>     What Did Christ Think of Man Made Religion When He Walked the Earth?</a:t>
            </a:r>
          </a:p>
          <a:p>
            <a:r>
              <a:rPr lang="en-US" sz="3200" dirty="0" smtClean="0"/>
              <a:t>Jesus said in Mark 7:6-9  </a:t>
            </a:r>
            <a:r>
              <a:rPr lang="en-US" sz="3200" dirty="0" smtClean="0">
                <a:solidFill>
                  <a:srgbClr val="FF0000"/>
                </a:solidFill>
              </a:rPr>
              <a:t>This people honors Me with their lips, But their heart is far from Me. And in vain they worship Me, teaching as doctrines the commandments of men He said to them, “All too well you reject the commandment of God, that you may keep your tradition. For laying aside the commandment of God, you hold the tradition of men</a:t>
            </a:r>
            <a:r>
              <a:rPr lang="en-US" sz="3200" dirty="0" smtClean="0"/>
              <a:t>—</a:t>
            </a:r>
          </a:p>
          <a:p>
            <a:r>
              <a:rPr lang="en-US" sz="2800" dirty="0" smtClean="0"/>
              <a:t>The Lord of Creation (who came to call people to repentance) made it VERY clear. He rejects man’s vain traditions not rooted fully in God’s Word and His true people must be in truth for acceptable worship.</a:t>
            </a:r>
            <a:endParaRPr lang="en-US" sz="2800" dirty="0"/>
          </a:p>
        </p:txBody>
      </p:sp>
    </p:spTree>
    <p:extLst>
      <p:ext uri="{BB962C8B-B14F-4D97-AF65-F5344CB8AC3E}">
        <p14:creationId xmlns:p14="http://schemas.microsoft.com/office/powerpoint/2010/main" val="187559734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7709"/>
            <a:ext cx="9144000" cy="6986528"/>
          </a:xfrm>
          <a:prstGeom prst="rect">
            <a:avLst/>
          </a:prstGeom>
        </p:spPr>
        <p:txBody>
          <a:bodyPr wrap="square">
            <a:spAutoFit/>
          </a:bodyPr>
          <a:lstStyle/>
          <a:p>
            <a:r>
              <a:rPr lang="en-US" sz="2800" dirty="0" smtClean="0"/>
              <a:t>                             To Cover Your Head?</a:t>
            </a:r>
          </a:p>
          <a:p>
            <a:r>
              <a:rPr lang="en-US" sz="2800" dirty="0" smtClean="0">
                <a:solidFill>
                  <a:schemeClr val="tx2">
                    <a:lumMod val="60000"/>
                    <a:lumOff val="40000"/>
                  </a:schemeClr>
                </a:solidFill>
              </a:rPr>
              <a:t>But </a:t>
            </a:r>
            <a:r>
              <a:rPr lang="en-US" sz="2800" dirty="0">
                <a:solidFill>
                  <a:schemeClr val="tx2">
                    <a:lumMod val="60000"/>
                    <a:lumOff val="40000"/>
                  </a:schemeClr>
                </a:solidFill>
              </a:rPr>
              <a:t>every woman who prays or prophesies with her head uncovered dishonors her head, for that is one and the same as if her head were shaved</a:t>
            </a:r>
            <a:r>
              <a:rPr lang="en-US" sz="2800" dirty="0"/>
              <a:t>. </a:t>
            </a:r>
            <a:r>
              <a:rPr lang="en-US" sz="2800" dirty="0" smtClean="0"/>
              <a:t> 1 </a:t>
            </a:r>
            <a:r>
              <a:rPr lang="en-US" sz="2800" dirty="0"/>
              <a:t>Corinthians </a:t>
            </a:r>
            <a:r>
              <a:rPr lang="en-US" sz="2800" dirty="0" smtClean="0"/>
              <a:t>11:5</a:t>
            </a:r>
            <a:r>
              <a:rPr lang="en-US" sz="2800" dirty="0"/>
              <a:t>  </a:t>
            </a:r>
          </a:p>
          <a:p>
            <a:r>
              <a:rPr lang="en-US" sz="2800" dirty="0"/>
              <a:t> </a:t>
            </a:r>
            <a:r>
              <a:rPr lang="en-US" sz="2800" dirty="0" smtClean="0"/>
              <a:t>*To </a:t>
            </a:r>
            <a:r>
              <a:rPr lang="en-US" sz="2800" dirty="0"/>
              <a:t>not cover your head, to dress in anything less than biblically obedient, painting your face with cosmetics and adorning your outsides is the resemblance of what the bible would describe as disobedient and worldly. (Yes, it’s true ladies.) You see jeans, short skirts, modern stylish dresses, form fitting, exposing clothing, make up, short hair, jewelry etc. are not of a holy God; but of the fallen world. They say "look at me" when God </a:t>
            </a:r>
            <a:r>
              <a:rPr lang="en-US" sz="2800" dirty="0" smtClean="0"/>
              <a:t>says </a:t>
            </a:r>
            <a:r>
              <a:rPr lang="en-US" sz="2800" dirty="0"/>
              <a:t>cover up! The portrait of a godly woman includes covering up the outside so that the inside may be made manifest. </a:t>
            </a:r>
            <a:r>
              <a:rPr lang="en-US" sz="2800" dirty="0" smtClean="0"/>
              <a:t>No this </a:t>
            </a:r>
            <a:r>
              <a:rPr lang="en-US" sz="2800" dirty="0"/>
              <a:t>is not </a:t>
            </a:r>
            <a:r>
              <a:rPr lang="en-US" sz="2800" dirty="0" smtClean="0"/>
              <a:t>legalism but </a:t>
            </a:r>
            <a:r>
              <a:rPr lang="en-US" sz="2800" dirty="0"/>
              <a:t>the FRUIT of obedience and LOVE for God's Word and ways.</a:t>
            </a:r>
          </a:p>
          <a:p>
            <a:endParaRPr lang="en-US" sz="2800" dirty="0"/>
          </a:p>
        </p:txBody>
      </p:sp>
    </p:spTree>
    <p:extLst>
      <p:ext uri="{BB962C8B-B14F-4D97-AF65-F5344CB8AC3E}">
        <p14:creationId xmlns:p14="http://schemas.microsoft.com/office/powerpoint/2010/main" val="412416007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7848302"/>
          </a:xfrm>
          <a:prstGeom prst="rect">
            <a:avLst/>
          </a:prstGeom>
        </p:spPr>
        <p:txBody>
          <a:bodyPr wrap="square">
            <a:spAutoFit/>
          </a:bodyPr>
          <a:lstStyle/>
          <a:p>
            <a:r>
              <a:rPr lang="en-US" sz="2800" dirty="0"/>
              <a:t>These teachings </a:t>
            </a:r>
            <a:r>
              <a:rPr lang="en-US" sz="2800" dirty="0" smtClean="0"/>
              <a:t>on head coverings are </a:t>
            </a:r>
            <a:r>
              <a:rPr lang="en-US" sz="2800" dirty="0"/>
              <a:t>NOT cultural either as when Paul starts the letter to the Corinthians: </a:t>
            </a:r>
          </a:p>
          <a:p>
            <a:r>
              <a:rPr lang="en-US" sz="2800" dirty="0"/>
              <a:t>  </a:t>
            </a:r>
          </a:p>
          <a:p>
            <a:r>
              <a:rPr lang="en-US" sz="2800" dirty="0">
                <a:solidFill>
                  <a:srgbClr val="00B0F0"/>
                </a:solidFill>
              </a:rPr>
              <a:t>To the church of God which is at Corinth, to those who are sanctified in Christ Jesus, called to be saints, with all who in every place call on the name of Jesus Christ our Lord, both theirs and ours 1 Corinthians </a:t>
            </a:r>
            <a:r>
              <a:rPr lang="en-US" sz="2800" dirty="0" smtClean="0">
                <a:solidFill>
                  <a:srgbClr val="00B0F0"/>
                </a:solidFill>
              </a:rPr>
              <a:t>1:2</a:t>
            </a:r>
            <a:r>
              <a:rPr lang="en-US" sz="2800" dirty="0"/>
              <a:t> </a:t>
            </a:r>
          </a:p>
          <a:p>
            <a:r>
              <a:rPr lang="en-US" sz="2800" dirty="0"/>
              <a:t> </a:t>
            </a:r>
          </a:p>
          <a:p>
            <a:r>
              <a:rPr lang="en-US" sz="2800" dirty="0"/>
              <a:t>Paul states it is for all believers in every place who call on the name of Jesus Christ. Does that mean you? As he moves on to the commands of head coverings in 1 Corinthians 11 he states that we are to keep all the ordinances he taught. Then in that same chapter he teaches on the Lords </a:t>
            </a:r>
            <a:r>
              <a:rPr lang="en-US" sz="2800" dirty="0" smtClean="0"/>
              <a:t>Supper. Was </a:t>
            </a:r>
            <a:r>
              <a:rPr lang="en-US" sz="2800" dirty="0"/>
              <a:t>that </a:t>
            </a:r>
            <a:r>
              <a:rPr lang="en-US" sz="2800" dirty="0" smtClean="0"/>
              <a:t>cultural too?  No </a:t>
            </a:r>
            <a:r>
              <a:rPr lang="en-US" sz="2800" dirty="0"/>
              <a:t>it </a:t>
            </a:r>
            <a:r>
              <a:rPr lang="en-US" sz="2800" dirty="0" smtClean="0"/>
              <a:t>wasn't</a:t>
            </a:r>
            <a:r>
              <a:rPr lang="en-US" sz="2800" dirty="0"/>
              <a:t> </a:t>
            </a:r>
            <a:r>
              <a:rPr lang="en-US" sz="2800" dirty="0" smtClean="0"/>
              <a:t>and so head coverings are a wonderful spiritual blessings and a biblical teaching to be obeyed.  (See our discernment blog for </a:t>
            </a:r>
            <a:r>
              <a:rPr lang="en-US" sz="2800" dirty="0" err="1" smtClean="0"/>
              <a:t>headcoverings</a:t>
            </a:r>
            <a:r>
              <a:rPr lang="en-US" sz="2800" dirty="0" smtClean="0"/>
              <a:t>.)</a:t>
            </a:r>
            <a:endParaRPr lang="en-US" sz="2800" dirty="0"/>
          </a:p>
          <a:p>
            <a:r>
              <a:rPr lang="en-US" sz="2800" dirty="0"/>
              <a:t> </a:t>
            </a:r>
          </a:p>
          <a:p>
            <a:r>
              <a:rPr lang="en-US" sz="2800" dirty="0"/>
              <a:t> </a:t>
            </a:r>
          </a:p>
        </p:txBody>
      </p:sp>
    </p:spTree>
    <p:extLst>
      <p:ext uri="{BB962C8B-B14F-4D97-AF65-F5344CB8AC3E}">
        <p14:creationId xmlns:p14="http://schemas.microsoft.com/office/powerpoint/2010/main" val="146444843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109639"/>
          </a:xfrm>
          <a:prstGeom prst="rect">
            <a:avLst/>
          </a:prstGeom>
        </p:spPr>
        <p:txBody>
          <a:bodyPr wrap="square">
            <a:spAutoFit/>
          </a:bodyPr>
          <a:lstStyle/>
          <a:p>
            <a:r>
              <a:rPr lang="en-US" dirty="0"/>
              <a:t> </a:t>
            </a:r>
            <a:r>
              <a:rPr lang="en-US" sz="2400" dirty="0" smtClean="0"/>
              <a:t>*Sadly feminism rules today in </a:t>
            </a:r>
            <a:r>
              <a:rPr lang="en-US" sz="2400" dirty="0"/>
              <a:t>the modern religious places with </a:t>
            </a:r>
            <a:r>
              <a:rPr lang="en-US" sz="2400" dirty="0" smtClean="0"/>
              <a:t>women pastors (which is unbiblical)  </a:t>
            </a:r>
            <a:r>
              <a:rPr lang="en-US" sz="2400" dirty="0"/>
              <a:t>and </a:t>
            </a:r>
            <a:r>
              <a:rPr lang="en-US" sz="2400" dirty="0" smtClean="0"/>
              <a:t>most ladies who’s lives </a:t>
            </a:r>
            <a:r>
              <a:rPr lang="en-US" sz="2400" dirty="0"/>
              <a:t>are more like the c</a:t>
            </a:r>
            <a:r>
              <a:rPr lang="en-US" sz="2400" dirty="0" smtClean="0"/>
              <a:t>arnal  world </a:t>
            </a:r>
            <a:r>
              <a:rPr lang="en-US" sz="2400" dirty="0"/>
              <a:t>than </a:t>
            </a:r>
            <a:r>
              <a:rPr lang="en-US" sz="2400" dirty="0" smtClean="0"/>
              <a:t>that of </a:t>
            </a:r>
            <a:r>
              <a:rPr lang="en-US" sz="2400" dirty="0"/>
              <a:t>godly set apart Christ seekers.  </a:t>
            </a:r>
          </a:p>
          <a:p>
            <a:r>
              <a:rPr lang="en-US" sz="2400" dirty="0"/>
              <a:t> </a:t>
            </a:r>
          </a:p>
          <a:p>
            <a:r>
              <a:rPr lang="en-US" sz="2400" dirty="0" smtClean="0"/>
              <a:t>Ladies</a:t>
            </a:r>
            <a:r>
              <a:rPr lang="en-US" sz="2400" dirty="0"/>
              <a:t>, have you found these biblical teachings and blessings and are you obediently practicing them? Has your husband or elders ever taught you these truths? If </a:t>
            </a:r>
            <a:r>
              <a:rPr lang="en-US" sz="2400" dirty="0" smtClean="0"/>
              <a:t>not, </a:t>
            </a:r>
            <a:r>
              <a:rPr lang="en-US" sz="2400" dirty="0"/>
              <a:t>then do you realize you are not being fully obedient to His Word and ways? Will you gladly submit to Him</a:t>
            </a:r>
            <a:r>
              <a:rPr lang="en-US" sz="2400" dirty="0" smtClean="0"/>
              <a:t>?</a:t>
            </a:r>
            <a:r>
              <a:rPr lang="en-US" sz="2400" dirty="0"/>
              <a:t> </a:t>
            </a:r>
          </a:p>
          <a:p>
            <a:r>
              <a:rPr lang="en-US" sz="2400" dirty="0" smtClean="0">
                <a:solidFill>
                  <a:schemeClr val="tx2">
                    <a:lumMod val="60000"/>
                    <a:lumOff val="40000"/>
                  </a:schemeClr>
                </a:solidFill>
              </a:rPr>
              <a:t>Wives </a:t>
            </a:r>
            <a:r>
              <a:rPr lang="en-US" sz="2400" dirty="0">
                <a:solidFill>
                  <a:schemeClr val="tx2">
                    <a:lumMod val="60000"/>
                    <a:lumOff val="40000"/>
                  </a:schemeClr>
                </a:solidFill>
              </a:rPr>
              <a:t>submit to your own husbands, as is fitting in the Lord. </a:t>
            </a:r>
            <a:endParaRPr lang="en-US" sz="2400" dirty="0" smtClean="0">
              <a:solidFill>
                <a:schemeClr val="tx2">
                  <a:lumMod val="60000"/>
                  <a:lumOff val="40000"/>
                </a:schemeClr>
              </a:solidFill>
            </a:endParaRPr>
          </a:p>
          <a:p>
            <a:r>
              <a:rPr lang="en-US" sz="2400" dirty="0" smtClean="0">
                <a:solidFill>
                  <a:schemeClr val="tx2">
                    <a:lumMod val="60000"/>
                    <a:lumOff val="40000"/>
                  </a:schemeClr>
                </a:solidFill>
              </a:rPr>
              <a:t>Colossians </a:t>
            </a:r>
            <a:r>
              <a:rPr lang="en-US" sz="2400" dirty="0" smtClean="0"/>
              <a:t>3:18</a:t>
            </a:r>
            <a:r>
              <a:rPr lang="en-US" sz="2400" dirty="0"/>
              <a:t>  </a:t>
            </a:r>
            <a:endParaRPr lang="en-US" sz="2400" dirty="0" smtClean="0"/>
          </a:p>
          <a:p>
            <a:endParaRPr lang="en-US" sz="2400" dirty="0"/>
          </a:p>
          <a:p>
            <a:r>
              <a:rPr lang="en-US" sz="2400" dirty="0">
                <a:solidFill>
                  <a:schemeClr val="tx2">
                    <a:lumMod val="60000"/>
                    <a:lumOff val="40000"/>
                  </a:schemeClr>
                </a:solidFill>
              </a:rPr>
              <a:t>Let your women keep silent in the churches, for they are not permitted to speak; but they are to be submissive, as the law also says. </a:t>
            </a:r>
            <a:endParaRPr lang="en-US" sz="2400" dirty="0" smtClean="0">
              <a:solidFill>
                <a:schemeClr val="tx2">
                  <a:lumMod val="60000"/>
                  <a:lumOff val="40000"/>
                </a:schemeClr>
              </a:solidFill>
            </a:endParaRPr>
          </a:p>
          <a:p>
            <a:r>
              <a:rPr lang="en-US" sz="2400" dirty="0" smtClean="0"/>
              <a:t>1 </a:t>
            </a:r>
            <a:r>
              <a:rPr lang="en-US" sz="2400" dirty="0"/>
              <a:t>Corinthians </a:t>
            </a:r>
            <a:r>
              <a:rPr lang="en-US" sz="2400" dirty="0" smtClean="0"/>
              <a:t>14:34</a:t>
            </a:r>
            <a:r>
              <a:rPr lang="en-US" sz="2400" dirty="0"/>
              <a:t> </a:t>
            </a:r>
          </a:p>
          <a:p>
            <a:r>
              <a:rPr lang="en-US" sz="2400" dirty="0"/>
              <a:t> </a:t>
            </a:r>
          </a:p>
          <a:p>
            <a:r>
              <a:rPr lang="en-US" sz="2400" dirty="0">
                <a:solidFill>
                  <a:schemeClr val="tx2">
                    <a:lumMod val="60000"/>
                    <a:lumOff val="40000"/>
                  </a:schemeClr>
                </a:solidFill>
              </a:rPr>
              <a:t>And I do not permit a woman to teach or to have authority over a man, but to be in silence. For Adam was formed first, then Eve.</a:t>
            </a:r>
            <a:r>
              <a:rPr lang="en-US" sz="2400" dirty="0"/>
              <a:t> </a:t>
            </a:r>
          </a:p>
          <a:p>
            <a:r>
              <a:rPr lang="en-US" sz="2400" dirty="0" smtClean="0"/>
              <a:t>1Timothy </a:t>
            </a:r>
            <a:r>
              <a:rPr lang="en-US" sz="2400" dirty="0"/>
              <a:t>2:12-13</a:t>
            </a:r>
          </a:p>
          <a:p>
            <a:r>
              <a:rPr lang="en-US" sz="2400" dirty="0"/>
              <a:t> </a:t>
            </a:r>
          </a:p>
        </p:txBody>
      </p:sp>
    </p:spTree>
    <p:extLst>
      <p:ext uri="{BB962C8B-B14F-4D97-AF65-F5344CB8AC3E}">
        <p14:creationId xmlns:p14="http://schemas.microsoft.com/office/powerpoint/2010/main" val="207504028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r>
              <a:rPr lang="en-US" sz="2800" dirty="0" smtClean="0">
                <a:solidFill>
                  <a:srgbClr val="FF0000"/>
                </a:solidFill>
              </a:rPr>
              <a:t>                              History Shows The Truth</a:t>
            </a:r>
            <a:endParaRPr lang="en-US" sz="2800" dirty="0">
              <a:solidFill>
                <a:srgbClr val="FF0000"/>
              </a:solidFill>
            </a:endParaRPr>
          </a:p>
          <a:p>
            <a:r>
              <a:rPr lang="en-US" sz="2800" dirty="0" smtClean="0"/>
              <a:t>Did </a:t>
            </a:r>
            <a:r>
              <a:rPr lang="en-US" sz="2800" dirty="0"/>
              <a:t>you know that for 1900 years women of the Christian faith practiced all of these things right up until </a:t>
            </a:r>
            <a:r>
              <a:rPr lang="en-US" sz="2800" dirty="0" smtClean="0"/>
              <a:t>very recently when </a:t>
            </a:r>
            <a:r>
              <a:rPr lang="en-US" sz="2800" dirty="0"/>
              <a:t>feminism </a:t>
            </a:r>
            <a:r>
              <a:rPr lang="en-US" sz="2800" dirty="0" smtClean="0"/>
              <a:t>rose up and perverted </a:t>
            </a:r>
            <a:r>
              <a:rPr lang="en-US" sz="2800" dirty="0"/>
              <a:t>it all. Then the modern denominational </a:t>
            </a:r>
            <a:r>
              <a:rPr lang="en-US" sz="2800" dirty="0" smtClean="0"/>
              <a:t>organizations rolled </a:t>
            </a:r>
            <a:r>
              <a:rPr lang="en-US" sz="2800" dirty="0"/>
              <a:t>over and allowed it to happen totally against God's holy Word </a:t>
            </a:r>
            <a:r>
              <a:rPr lang="en-US" sz="2800" dirty="0" smtClean="0"/>
              <a:t>just to </a:t>
            </a:r>
            <a:r>
              <a:rPr lang="en-US" sz="2800" dirty="0"/>
              <a:t>keep the pews </a:t>
            </a:r>
            <a:r>
              <a:rPr lang="en-US" sz="2800" dirty="0" smtClean="0"/>
              <a:t>filled up. </a:t>
            </a:r>
            <a:r>
              <a:rPr lang="en-US" sz="2800" dirty="0"/>
              <a:t>Does this alarm you at all? </a:t>
            </a:r>
            <a:r>
              <a:rPr lang="en-US" sz="2800" dirty="0" smtClean="0">
                <a:solidFill>
                  <a:schemeClr val="tx2">
                    <a:lumMod val="60000"/>
                    <a:lumOff val="40000"/>
                  </a:schemeClr>
                </a:solidFill>
              </a:rPr>
              <a:t>It should as it </a:t>
            </a:r>
            <a:r>
              <a:rPr lang="en-US" sz="2800" dirty="0">
                <a:solidFill>
                  <a:schemeClr val="tx2">
                    <a:lumMod val="60000"/>
                    <a:lumOff val="40000"/>
                  </a:schemeClr>
                </a:solidFill>
              </a:rPr>
              <a:t>is </a:t>
            </a:r>
            <a:r>
              <a:rPr lang="en-US" sz="2800" dirty="0" smtClean="0">
                <a:solidFill>
                  <a:schemeClr val="tx2">
                    <a:lumMod val="60000"/>
                    <a:lumOff val="40000"/>
                  </a:schemeClr>
                </a:solidFill>
              </a:rPr>
              <a:t>true! </a:t>
            </a:r>
          </a:p>
          <a:p>
            <a:endParaRPr lang="en-US" sz="2800" dirty="0"/>
          </a:p>
          <a:p>
            <a:r>
              <a:rPr lang="en-US" sz="2800" dirty="0" smtClean="0"/>
              <a:t>If </a:t>
            </a:r>
            <a:r>
              <a:rPr lang="en-US" sz="2800" dirty="0"/>
              <a:t>you don't think </a:t>
            </a:r>
            <a:r>
              <a:rPr lang="en-US" sz="2800" dirty="0" smtClean="0"/>
              <a:t>biblical </a:t>
            </a:r>
            <a:r>
              <a:rPr lang="en-US" sz="2800" dirty="0"/>
              <a:t>dress and head covering matter today, sadly you don't know or understand God's holy </a:t>
            </a:r>
            <a:r>
              <a:rPr lang="en-US" sz="2800" dirty="0" smtClean="0"/>
              <a:t>Word </a:t>
            </a:r>
            <a:r>
              <a:rPr lang="en-US" sz="2800" dirty="0"/>
              <a:t>and your buying into the lies of man's religion! As He called out the Israelites to a different life: so He calls His true men and woman out today in holiness. You are missing out on </a:t>
            </a:r>
            <a:r>
              <a:rPr lang="en-US" sz="2800" dirty="0" smtClean="0"/>
              <a:t> </a:t>
            </a:r>
            <a:r>
              <a:rPr lang="en-US" sz="2800" dirty="0"/>
              <a:t>tremendous blessings the Lord has for you and man's religion </a:t>
            </a:r>
            <a:r>
              <a:rPr lang="en-US" sz="2800" dirty="0" smtClean="0"/>
              <a:t>is not teaching you </a:t>
            </a:r>
            <a:r>
              <a:rPr lang="en-US" sz="2800" dirty="0"/>
              <a:t>these truths found in God's Word. </a:t>
            </a:r>
          </a:p>
          <a:p>
            <a:r>
              <a:rPr lang="en-US" sz="2800" dirty="0"/>
              <a:t> </a:t>
            </a:r>
          </a:p>
        </p:txBody>
      </p:sp>
    </p:spTree>
    <p:extLst>
      <p:ext uri="{BB962C8B-B14F-4D97-AF65-F5344CB8AC3E}">
        <p14:creationId xmlns:p14="http://schemas.microsoft.com/office/powerpoint/2010/main" val="63531234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en-US" sz="2400" dirty="0" smtClean="0"/>
              <a:t>                                              Who Hates You?</a:t>
            </a:r>
          </a:p>
          <a:p>
            <a:r>
              <a:rPr lang="en-US" sz="2400" dirty="0" smtClean="0"/>
              <a:t>Do </a:t>
            </a:r>
            <a:r>
              <a:rPr lang="en-US" sz="2400" dirty="0"/>
              <a:t>you know that Jesus said those who are His will be hated for His name? Who hates </a:t>
            </a:r>
            <a:r>
              <a:rPr lang="en-US" sz="2400" dirty="0" smtClean="0"/>
              <a:t>denominational Christians </a:t>
            </a:r>
            <a:r>
              <a:rPr lang="en-US" sz="2400" dirty="0"/>
              <a:t>for the gospel they live </a:t>
            </a:r>
            <a:r>
              <a:rPr lang="en-US" sz="2400" dirty="0" smtClean="0"/>
              <a:t>out and </a:t>
            </a:r>
            <a:r>
              <a:rPr lang="en-US" sz="2400" dirty="0"/>
              <a:t>proclaim? Most modern religious places are interested in drawing non believing people and being liked by the fallen world; not standing in full biblical truth with the gospel. </a:t>
            </a:r>
            <a:endParaRPr lang="en-US" sz="2400" dirty="0" smtClean="0"/>
          </a:p>
          <a:p>
            <a:r>
              <a:rPr lang="en-US" sz="2400" dirty="0"/>
              <a:t>Jesus said: </a:t>
            </a:r>
            <a:r>
              <a:rPr lang="en-US" sz="2400" dirty="0">
                <a:solidFill>
                  <a:srgbClr val="FF0000"/>
                </a:solidFill>
              </a:rPr>
              <a:t>“Then they will deliver you up to tribulation and kill you, and you will be hated by all nations for My name’s sake</a:t>
            </a:r>
            <a:r>
              <a:rPr lang="en-US" sz="2400" dirty="0"/>
              <a:t>. Matthew 24:9</a:t>
            </a:r>
            <a:endParaRPr lang="en-US" sz="2400" dirty="0" smtClean="0"/>
          </a:p>
          <a:p>
            <a:endParaRPr lang="en-US" sz="2400" dirty="0"/>
          </a:p>
          <a:p>
            <a:r>
              <a:rPr lang="en-US" sz="2400" dirty="0" smtClean="0"/>
              <a:t>Are </a:t>
            </a:r>
            <a:r>
              <a:rPr lang="en-US" sz="2400" dirty="0"/>
              <a:t>you living a biblical life in total set apart holiness; rejecting the fallen culture's sinful ways around you? Are you persecuted for your life and faith? The bible says if you're His you will be persecuted.  </a:t>
            </a:r>
            <a:br>
              <a:rPr lang="en-US" sz="2400" dirty="0"/>
            </a:br>
            <a:r>
              <a:rPr lang="en-US" sz="2400" dirty="0">
                <a:solidFill>
                  <a:schemeClr val="tx2">
                    <a:lumMod val="60000"/>
                    <a:lumOff val="40000"/>
                  </a:schemeClr>
                </a:solidFill>
              </a:rPr>
              <a:t>Yes, and all who desire to live godly in Christ Jesus will suffer persecution</a:t>
            </a:r>
            <a:r>
              <a:rPr lang="en-US" sz="2400" dirty="0"/>
              <a:t>. </a:t>
            </a:r>
            <a:r>
              <a:rPr lang="en-US" sz="2400" dirty="0" smtClean="0"/>
              <a:t> 2 </a:t>
            </a:r>
            <a:r>
              <a:rPr lang="en-US" sz="2400" dirty="0"/>
              <a:t>Timothy </a:t>
            </a:r>
            <a:r>
              <a:rPr lang="en-US" sz="2400" dirty="0" smtClean="0"/>
              <a:t>3:12</a:t>
            </a:r>
            <a:r>
              <a:rPr lang="en-US" sz="2400" dirty="0"/>
              <a:t>  </a:t>
            </a:r>
          </a:p>
          <a:p>
            <a:r>
              <a:rPr lang="en-US" sz="2400" dirty="0"/>
              <a:t>Do you live and proclaim the biblical saving gospel in a way that those around you (that are of the world) are convicted of their sin </a:t>
            </a:r>
            <a:r>
              <a:rPr lang="en-US" sz="2400" dirty="0" smtClean="0"/>
              <a:t>or</a:t>
            </a:r>
            <a:r>
              <a:rPr lang="en-US" sz="2400" dirty="0"/>
              <a:t> </a:t>
            </a:r>
            <a:r>
              <a:rPr lang="en-US" sz="2400" dirty="0" smtClean="0"/>
              <a:t>are</a:t>
            </a:r>
            <a:endParaRPr lang="en-US" sz="2400" dirty="0"/>
          </a:p>
          <a:p>
            <a:r>
              <a:rPr lang="en-US" sz="2400" dirty="0" smtClean="0"/>
              <a:t>you </a:t>
            </a:r>
            <a:r>
              <a:rPr lang="en-US" sz="2400" dirty="0"/>
              <a:t>fitting </a:t>
            </a:r>
            <a:r>
              <a:rPr lang="en-US" sz="2400" dirty="0" smtClean="0"/>
              <a:t>right into </a:t>
            </a:r>
            <a:r>
              <a:rPr lang="en-US" sz="2400" dirty="0"/>
              <a:t>the fallen world around </a:t>
            </a:r>
            <a:r>
              <a:rPr lang="en-US" sz="2400" dirty="0" smtClean="0"/>
              <a:t>you with man’s religion?</a:t>
            </a:r>
          </a:p>
          <a:p>
            <a:r>
              <a:rPr lang="en-US" sz="2400" dirty="0">
                <a:solidFill>
                  <a:srgbClr val="FF0000"/>
                </a:solidFill>
              </a:rPr>
              <a:t> </a:t>
            </a:r>
            <a:r>
              <a:rPr lang="en-US" sz="2400" dirty="0" smtClean="0">
                <a:solidFill>
                  <a:srgbClr val="FF0000"/>
                </a:solidFill>
              </a:rPr>
              <a:t>         Well then; </a:t>
            </a:r>
            <a:r>
              <a:rPr lang="en-US" sz="2400" dirty="0">
                <a:solidFill>
                  <a:srgbClr val="FF0000"/>
                </a:solidFill>
              </a:rPr>
              <a:t>you may not be walking in Christ's </a:t>
            </a:r>
            <a:r>
              <a:rPr lang="en-US" sz="2400" dirty="0" smtClean="0">
                <a:solidFill>
                  <a:srgbClr val="FF0000"/>
                </a:solidFill>
              </a:rPr>
              <a:t>truth at all? </a:t>
            </a:r>
            <a:endParaRPr lang="en-US" sz="2400" dirty="0">
              <a:solidFill>
                <a:srgbClr val="FF0000"/>
              </a:solidFill>
            </a:endParaRPr>
          </a:p>
        </p:txBody>
      </p:sp>
    </p:spTree>
    <p:extLst>
      <p:ext uri="{BB962C8B-B14F-4D97-AF65-F5344CB8AC3E}">
        <p14:creationId xmlns:p14="http://schemas.microsoft.com/office/powerpoint/2010/main" val="225324753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r>
              <a:rPr lang="en-US" sz="2800" dirty="0" smtClean="0">
                <a:solidFill>
                  <a:schemeClr val="tx2">
                    <a:lumMod val="60000"/>
                    <a:lumOff val="40000"/>
                  </a:schemeClr>
                </a:solidFill>
              </a:rPr>
              <a:t>       Some recap facts about modern </a:t>
            </a:r>
            <a:r>
              <a:rPr lang="en-US" sz="2800" dirty="0">
                <a:solidFill>
                  <a:schemeClr val="tx2">
                    <a:lumMod val="60000"/>
                    <a:lumOff val="40000"/>
                  </a:schemeClr>
                </a:solidFill>
              </a:rPr>
              <a:t>religious </a:t>
            </a:r>
            <a:r>
              <a:rPr lang="en-US" sz="2800" dirty="0" smtClean="0">
                <a:solidFill>
                  <a:schemeClr val="tx2">
                    <a:lumMod val="60000"/>
                    <a:lumOff val="40000"/>
                  </a:schemeClr>
                </a:solidFill>
              </a:rPr>
              <a:t>systems: </a:t>
            </a:r>
            <a:r>
              <a:rPr lang="en-US" sz="2800" dirty="0">
                <a:solidFill>
                  <a:schemeClr val="tx2">
                    <a:lumMod val="60000"/>
                    <a:lumOff val="40000"/>
                  </a:schemeClr>
                </a:solidFill>
              </a:rPr>
              <a:t> </a:t>
            </a:r>
          </a:p>
          <a:p>
            <a:r>
              <a:rPr lang="en-US" sz="2800" dirty="0"/>
              <a:t>*Worship in a dedicated building - This began in the 4th century at the hands of pagan Rome. </a:t>
            </a:r>
            <a:r>
              <a:rPr lang="en-US" sz="2800" dirty="0" smtClean="0"/>
              <a:t>(The </a:t>
            </a:r>
            <a:r>
              <a:rPr lang="en-US" sz="2800" dirty="0"/>
              <a:t>early New Testament church had NO such practice</a:t>
            </a:r>
            <a:r>
              <a:rPr lang="en-US" sz="2800" dirty="0" smtClean="0"/>
              <a:t>.)</a:t>
            </a:r>
            <a:r>
              <a:rPr lang="en-US" sz="2800" dirty="0"/>
              <a:t> </a:t>
            </a:r>
          </a:p>
          <a:p>
            <a:endParaRPr lang="en-US" sz="2800" dirty="0" smtClean="0"/>
          </a:p>
          <a:p>
            <a:r>
              <a:rPr lang="en-US" sz="2800" dirty="0" smtClean="0"/>
              <a:t>*</a:t>
            </a:r>
            <a:r>
              <a:rPr lang="en-US" sz="2800" dirty="0"/>
              <a:t>Clergy – We don't see a </a:t>
            </a:r>
            <a:r>
              <a:rPr lang="en-US" sz="2800" dirty="0" smtClean="0"/>
              <a:t>lifted </a:t>
            </a:r>
            <a:r>
              <a:rPr lang="en-US" sz="2800" dirty="0"/>
              <a:t>up clergy class in the early New Testament </a:t>
            </a:r>
            <a:r>
              <a:rPr lang="en-US" sz="2800" dirty="0" smtClean="0"/>
              <a:t>church.  Pagan </a:t>
            </a:r>
            <a:r>
              <a:rPr lang="en-US" sz="2800" dirty="0"/>
              <a:t>R</a:t>
            </a:r>
            <a:r>
              <a:rPr lang="en-US" sz="2800" dirty="0" smtClean="0"/>
              <a:t>ome and Protestants </a:t>
            </a:r>
            <a:r>
              <a:rPr lang="en-US" sz="2800" dirty="0"/>
              <a:t>have used and adjusted various forms of </a:t>
            </a:r>
            <a:r>
              <a:rPr lang="en-US" sz="2800" dirty="0" smtClean="0"/>
              <a:t>false clergy and none </a:t>
            </a:r>
            <a:r>
              <a:rPr lang="en-US" sz="2800" dirty="0"/>
              <a:t>of which are biblical in nature except </a:t>
            </a:r>
            <a:r>
              <a:rPr lang="en-US" sz="2800" dirty="0" smtClean="0"/>
              <a:t>elders </a:t>
            </a:r>
            <a:r>
              <a:rPr lang="en-US" sz="2800" dirty="0"/>
              <a:t>as </a:t>
            </a:r>
            <a:r>
              <a:rPr lang="en-US" sz="2800" dirty="0" smtClean="0"/>
              <a:t>overseers, those </a:t>
            </a:r>
            <a:r>
              <a:rPr lang="en-US" sz="2800" dirty="0"/>
              <a:t>with the gift of </a:t>
            </a:r>
            <a:r>
              <a:rPr lang="en-US" sz="2800" dirty="0" smtClean="0"/>
              <a:t>pastoring and all men using their gifts.  (</a:t>
            </a:r>
            <a:r>
              <a:rPr lang="en-US" sz="2800" dirty="0"/>
              <a:t>T</a:t>
            </a:r>
            <a:r>
              <a:rPr lang="en-US" sz="2800" dirty="0" smtClean="0"/>
              <a:t>he New </a:t>
            </a:r>
            <a:r>
              <a:rPr lang="en-US" sz="2800" dirty="0"/>
              <a:t>Testament church had NO </a:t>
            </a:r>
            <a:r>
              <a:rPr lang="en-US" sz="2800" dirty="0" smtClean="0"/>
              <a:t>other such practice.) </a:t>
            </a:r>
            <a:r>
              <a:rPr lang="en-US" sz="2800" dirty="0"/>
              <a:t> </a:t>
            </a:r>
          </a:p>
          <a:p>
            <a:endParaRPr lang="en-US" sz="2800" dirty="0" smtClean="0"/>
          </a:p>
          <a:p>
            <a:r>
              <a:rPr lang="en-US" sz="2800" dirty="0" smtClean="0"/>
              <a:t>*Communion–The </a:t>
            </a:r>
            <a:r>
              <a:rPr lang="en-US" sz="2800" dirty="0"/>
              <a:t>biblical </a:t>
            </a:r>
            <a:r>
              <a:rPr lang="en-US" sz="2800" dirty="0" smtClean="0"/>
              <a:t>Lord’s </a:t>
            </a:r>
            <a:r>
              <a:rPr lang="en-US" sz="2800" dirty="0"/>
              <a:t>Supper was </a:t>
            </a:r>
            <a:r>
              <a:rPr lang="en-US" sz="2800" dirty="0" smtClean="0"/>
              <a:t>a fellowship meal with bread and wine, </a:t>
            </a:r>
            <a:r>
              <a:rPr lang="en-US" sz="2800" dirty="0"/>
              <a:t>1 Corinthians 11; Matthew </a:t>
            </a:r>
            <a:r>
              <a:rPr lang="en-US" sz="2800" dirty="0" smtClean="0"/>
              <a:t>26.) </a:t>
            </a:r>
            <a:r>
              <a:rPr lang="en-US" sz="2800" dirty="0"/>
              <a:t>It was turned into a </a:t>
            </a:r>
            <a:r>
              <a:rPr lang="en-US" sz="2800" dirty="0" smtClean="0"/>
              <a:t>tiny, assembly line act in </a:t>
            </a:r>
            <a:r>
              <a:rPr lang="en-US" sz="2800" dirty="0"/>
              <a:t>the 2nd-4th century as the lifted up clergy class arose</a:t>
            </a:r>
            <a:r>
              <a:rPr lang="en-US" sz="2800" dirty="0" smtClean="0"/>
              <a:t>.</a:t>
            </a:r>
          </a:p>
        </p:txBody>
      </p:sp>
    </p:spTree>
    <p:extLst>
      <p:ext uri="{BB962C8B-B14F-4D97-AF65-F5344CB8AC3E}">
        <p14:creationId xmlns:p14="http://schemas.microsoft.com/office/powerpoint/2010/main" val="42590225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r>
              <a:rPr lang="en-US" sz="2800" dirty="0"/>
              <a:t>* The Sermon – The early New Testament church </a:t>
            </a:r>
            <a:r>
              <a:rPr lang="en-US" sz="2800" dirty="0" smtClean="0"/>
              <a:t>practiced</a:t>
            </a:r>
            <a:r>
              <a:rPr lang="en-US" sz="2800" dirty="0"/>
              <a:t> </a:t>
            </a:r>
          </a:p>
          <a:p>
            <a:r>
              <a:rPr lang="en-US" sz="2800" dirty="0"/>
              <a:t>orderly but "open" services with singing, teaching and many  </a:t>
            </a:r>
          </a:p>
          <a:p>
            <a:r>
              <a:rPr lang="en-US" sz="2800" dirty="0"/>
              <a:t>believers using their gifts. As this biblical form died out in </a:t>
            </a:r>
            <a:r>
              <a:rPr lang="en-US" sz="2800" dirty="0" smtClean="0"/>
              <a:t>the</a:t>
            </a:r>
            <a:r>
              <a:rPr lang="en-US" sz="2800" dirty="0"/>
              <a:t> </a:t>
            </a:r>
          </a:p>
          <a:p>
            <a:r>
              <a:rPr lang="en-US" sz="2800" dirty="0"/>
              <a:t>4th century the </a:t>
            </a:r>
            <a:r>
              <a:rPr lang="en-US" sz="2800" dirty="0" smtClean="0"/>
              <a:t>clergy </a:t>
            </a:r>
            <a:r>
              <a:rPr lang="en-US" sz="2800" dirty="0"/>
              <a:t>arose and began using Roman rhetoric ways delivered by </a:t>
            </a:r>
            <a:r>
              <a:rPr lang="en-US" sz="2800" dirty="0" smtClean="0"/>
              <a:t>professionals thus </a:t>
            </a:r>
            <a:r>
              <a:rPr lang="en-US" sz="2800" dirty="0"/>
              <a:t>was born the modern day sermon as the standard. </a:t>
            </a:r>
            <a:r>
              <a:rPr lang="en-US" sz="2800" dirty="0" smtClean="0"/>
              <a:t>(The early </a:t>
            </a:r>
            <a:r>
              <a:rPr lang="en-US" sz="2800" dirty="0"/>
              <a:t>New Testament church had NO such practice.)</a:t>
            </a:r>
          </a:p>
          <a:p>
            <a:r>
              <a:rPr lang="en-US" sz="2800" dirty="0"/>
              <a:t> </a:t>
            </a:r>
            <a:endParaRPr lang="en-US" sz="2800" dirty="0" smtClean="0"/>
          </a:p>
          <a:p>
            <a:r>
              <a:rPr lang="en-US" sz="2800" dirty="0" smtClean="0"/>
              <a:t>*</a:t>
            </a:r>
            <a:r>
              <a:rPr lang="en-US" sz="2800" dirty="0"/>
              <a:t>Organs/Instruments - history shows there weren’t musical instruments in the </a:t>
            </a:r>
            <a:r>
              <a:rPr lang="en-US" sz="2800" dirty="0" smtClean="0"/>
              <a:t>NT church </a:t>
            </a:r>
            <a:r>
              <a:rPr lang="en-US" sz="2800" dirty="0"/>
              <a:t>until the Middle Ages. </a:t>
            </a:r>
            <a:r>
              <a:rPr lang="en-US" sz="2800" dirty="0" smtClean="0"/>
              <a:t>Instruments then </a:t>
            </a:r>
            <a:r>
              <a:rPr lang="en-US" sz="2800" dirty="0"/>
              <a:t>became the norm, appear in the 13th </a:t>
            </a:r>
            <a:r>
              <a:rPr lang="en-US" sz="2800" dirty="0" smtClean="0"/>
              <a:t>Century.</a:t>
            </a:r>
            <a:r>
              <a:rPr lang="en-US" sz="2800" dirty="0"/>
              <a:t> </a:t>
            </a:r>
            <a:r>
              <a:rPr lang="en-US" sz="2800" dirty="0" smtClean="0"/>
              <a:t>  (The </a:t>
            </a:r>
            <a:r>
              <a:rPr lang="en-US" sz="2800" dirty="0"/>
              <a:t>early New Testament church had NO such practice</a:t>
            </a:r>
            <a:r>
              <a:rPr lang="en-US" sz="2800" dirty="0" smtClean="0"/>
              <a:t>.)</a:t>
            </a:r>
          </a:p>
          <a:p>
            <a:r>
              <a:rPr lang="en-US" sz="2800" dirty="0" smtClean="0"/>
              <a:t>*Order </a:t>
            </a:r>
            <a:r>
              <a:rPr lang="en-US" sz="2800" dirty="0"/>
              <a:t>of worship – The Roman mass comes in about the 6th century under Pope Gregory and the protestant forms of worship have been adapted from it in various ways. </a:t>
            </a:r>
          </a:p>
        </p:txBody>
      </p:sp>
    </p:spTree>
    <p:extLst>
      <p:ext uri="{BB962C8B-B14F-4D97-AF65-F5344CB8AC3E}">
        <p14:creationId xmlns:p14="http://schemas.microsoft.com/office/powerpoint/2010/main" val="16507486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r>
              <a:rPr lang="en-US" sz="2800" dirty="0" smtClean="0"/>
              <a:t>There </a:t>
            </a:r>
            <a:r>
              <a:rPr lang="en-US" sz="2800" dirty="0"/>
              <a:t>was NO formal order of worship in the early New Testament church as it was spirit led, not man led</a:t>
            </a:r>
            <a:r>
              <a:rPr lang="en-US" sz="2800" dirty="0" smtClean="0"/>
              <a:t>. </a:t>
            </a:r>
            <a:r>
              <a:rPr lang="en-US" sz="2800" dirty="0"/>
              <a:t>(The early New Testament church had NO such practice.) </a:t>
            </a:r>
          </a:p>
          <a:p>
            <a:r>
              <a:rPr lang="en-US" sz="2800" dirty="0" smtClean="0"/>
              <a:t>*</a:t>
            </a:r>
            <a:r>
              <a:rPr lang="en-US" sz="2800" dirty="0"/>
              <a:t>Choirs –groups of trained singers started in Rome in the 4th century. (The early New Testament church had NO such practice</a:t>
            </a:r>
            <a:r>
              <a:rPr lang="en-US" sz="2800" dirty="0" smtClean="0"/>
              <a:t>.)</a:t>
            </a:r>
            <a:r>
              <a:rPr lang="en-US" sz="2800" dirty="0"/>
              <a:t> </a:t>
            </a:r>
          </a:p>
          <a:p>
            <a:r>
              <a:rPr lang="en-US" sz="2800" dirty="0"/>
              <a:t>*Tithing –In the 4th century the tithe was brought into </a:t>
            </a:r>
            <a:r>
              <a:rPr lang="en-US" sz="2800" dirty="0" smtClean="0"/>
              <a:t>the</a:t>
            </a:r>
            <a:r>
              <a:rPr lang="en-US" sz="2800" dirty="0"/>
              <a:t> </a:t>
            </a:r>
          </a:p>
          <a:p>
            <a:r>
              <a:rPr lang="en-US" sz="2800" dirty="0"/>
              <a:t>bodies to help pay for the lifted up clergy class. Constantine  </a:t>
            </a:r>
          </a:p>
          <a:p>
            <a:r>
              <a:rPr lang="en-US" sz="2800" dirty="0"/>
              <a:t>made it a practice and it lives on today in the modern  </a:t>
            </a:r>
          </a:p>
          <a:p>
            <a:r>
              <a:rPr lang="en-US" sz="2800" dirty="0"/>
              <a:t>religious </a:t>
            </a:r>
            <a:r>
              <a:rPr lang="en-US" sz="2800" dirty="0" smtClean="0"/>
              <a:t>places. (The </a:t>
            </a:r>
            <a:r>
              <a:rPr lang="en-US" sz="2800" dirty="0"/>
              <a:t>early New Testament church had </a:t>
            </a:r>
          </a:p>
          <a:p>
            <a:r>
              <a:rPr lang="en-US" sz="2800" dirty="0"/>
              <a:t> </a:t>
            </a:r>
            <a:r>
              <a:rPr lang="en-US" sz="2800" dirty="0" smtClean="0"/>
              <a:t>NO </a:t>
            </a:r>
            <a:r>
              <a:rPr lang="en-US" sz="2800" dirty="0"/>
              <a:t>such practice.) </a:t>
            </a:r>
            <a:endParaRPr lang="en-US" sz="2800" dirty="0" smtClean="0"/>
          </a:p>
          <a:p>
            <a:r>
              <a:rPr lang="en-US" sz="2800" dirty="0"/>
              <a:t>*Sunday school </a:t>
            </a:r>
            <a:r>
              <a:rPr lang="en-US" sz="2800" dirty="0" smtClean="0"/>
              <a:t>–This </a:t>
            </a:r>
            <a:r>
              <a:rPr lang="en-US" sz="2800" dirty="0"/>
              <a:t>goes back to the eighteenth century. It was created for secular children and </a:t>
            </a:r>
            <a:r>
              <a:rPr lang="en-US" sz="2800" dirty="0" smtClean="0"/>
              <a:t>then adapted </a:t>
            </a:r>
            <a:r>
              <a:rPr lang="en-US" sz="2800" dirty="0"/>
              <a:t>by the modern religious world. </a:t>
            </a:r>
            <a:r>
              <a:rPr lang="en-US" sz="2800" dirty="0" smtClean="0"/>
              <a:t>(The </a:t>
            </a:r>
            <a:r>
              <a:rPr lang="en-US" sz="2800" dirty="0"/>
              <a:t>New Testament church had NO such practice</a:t>
            </a:r>
            <a:r>
              <a:rPr lang="en-US" sz="2800" dirty="0" smtClean="0"/>
              <a:t>.)</a:t>
            </a:r>
          </a:p>
          <a:p>
            <a:endParaRPr lang="en-US" sz="2800" dirty="0"/>
          </a:p>
        </p:txBody>
      </p:sp>
    </p:spTree>
    <p:extLst>
      <p:ext uri="{BB962C8B-B14F-4D97-AF65-F5344CB8AC3E}">
        <p14:creationId xmlns:p14="http://schemas.microsoft.com/office/powerpoint/2010/main" val="222288991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9144000" cy="6986528"/>
          </a:xfrm>
          <a:prstGeom prst="rect">
            <a:avLst/>
          </a:prstGeom>
        </p:spPr>
        <p:txBody>
          <a:bodyPr wrap="square">
            <a:spAutoFit/>
          </a:bodyPr>
          <a:lstStyle/>
          <a:p>
            <a:r>
              <a:rPr lang="en-US" sz="2800" dirty="0" smtClean="0"/>
              <a:t>While </a:t>
            </a:r>
            <a:r>
              <a:rPr lang="en-US" sz="2800" dirty="0"/>
              <a:t>these </a:t>
            </a:r>
            <a:r>
              <a:rPr lang="en-US" sz="2800" dirty="0" smtClean="0"/>
              <a:t>facts may </a:t>
            </a:r>
            <a:r>
              <a:rPr lang="en-US" sz="2800" dirty="0"/>
              <a:t>be offensive, they are given in love and His truth can set men free! Are you free in Christ's truth or trapped in man's </a:t>
            </a:r>
            <a:r>
              <a:rPr lang="en-US" sz="2800" dirty="0" smtClean="0"/>
              <a:t>lies? </a:t>
            </a:r>
            <a:r>
              <a:rPr lang="en-US" sz="2800" dirty="0"/>
              <a:t>We care so we speak out. In the end, the real product of </a:t>
            </a:r>
            <a:r>
              <a:rPr lang="en-US" sz="2800" dirty="0" smtClean="0"/>
              <a:t>man's </a:t>
            </a:r>
            <a:r>
              <a:rPr lang="en-US" sz="2800" dirty="0"/>
              <a:t>denominational religious system is most often an unbiblical system, worldly, carnal, false converts who 'go to church' but are NOT regenerated and living daily as Christ's true body. It is </a:t>
            </a:r>
            <a:r>
              <a:rPr lang="en-US" sz="2800" dirty="0" smtClean="0"/>
              <a:t>sad as </a:t>
            </a:r>
            <a:r>
              <a:rPr lang="en-US" sz="2800" dirty="0"/>
              <a:t>seen by the fruit we have just previously listed. Jesus </a:t>
            </a:r>
            <a:r>
              <a:rPr lang="en-US" sz="2800" dirty="0" smtClean="0"/>
              <a:t>warned: </a:t>
            </a:r>
          </a:p>
          <a:p>
            <a:r>
              <a:rPr lang="en-US" sz="2800" dirty="0" smtClean="0">
                <a:solidFill>
                  <a:srgbClr val="FF0000"/>
                </a:solidFill>
              </a:rPr>
              <a:t>And </a:t>
            </a:r>
            <a:r>
              <a:rPr lang="en-US" sz="2800" dirty="0">
                <a:solidFill>
                  <a:srgbClr val="FF0000"/>
                </a:solidFill>
              </a:rPr>
              <a:t>then many will fall away, and betray one another, and hate one another. And many false prophets will arise and lead many astray. And because wickedness is multiplied, most men's love will grow cold. But he who endures to the end will be saved. And this gospel of the kingdom will be preached throughout the whole world, as a testimony to all nations; and then the end will come.</a:t>
            </a:r>
            <a:r>
              <a:rPr lang="en-US" sz="2800" dirty="0"/>
              <a:t> Matthew 24:10-14</a:t>
            </a:r>
          </a:p>
          <a:p>
            <a:r>
              <a:rPr lang="en-US" sz="2800" dirty="0"/>
              <a:t> </a:t>
            </a:r>
          </a:p>
        </p:txBody>
      </p:sp>
    </p:spTree>
    <p:extLst>
      <p:ext uri="{BB962C8B-B14F-4D97-AF65-F5344CB8AC3E}">
        <p14:creationId xmlns:p14="http://schemas.microsoft.com/office/powerpoint/2010/main" val="380212085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555641"/>
          </a:xfrm>
          <a:prstGeom prst="rect">
            <a:avLst/>
          </a:prstGeom>
        </p:spPr>
        <p:txBody>
          <a:bodyPr wrap="square">
            <a:spAutoFit/>
          </a:bodyPr>
          <a:lstStyle/>
          <a:p>
            <a:r>
              <a:rPr lang="en-US" sz="2800" dirty="0"/>
              <a:t>You may ask... how has this happened? First, as we've shown you, the pagan Romans did many changes back in the 4th </a:t>
            </a:r>
            <a:r>
              <a:rPr lang="en-US" sz="2800" dirty="0" smtClean="0"/>
              <a:t>Century. </a:t>
            </a:r>
            <a:r>
              <a:rPr lang="en-US" sz="2800" dirty="0"/>
              <a:t>But do you know who Robert </a:t>
            </a:r>
            <a:r>
              <a:rPr lang="en-US" sz="2800" dirty="0" err="1"/>
              <a:t>Schuller</a:t>
            </a:r>
            <a:r>
              <a:rPr lang="en-US" sz="2800" dirty="0"/>
              <a:t>, Rick Warren, Peter </a:t>
            </a:r>
            <a:r>
              <a:rPr lang="en-US" sz="2800" dirty="0" err="1"/>
              <a:t>Drucker</a:t>
            </a:r>
            <a:r>
              <a:rPr lang="en-US" sz="2800" dirty="0"/>
              <a:t>, C. Peter Wagner, Bill </a:t>
            </a:r>
            <a:r>
              <a:rPr lang="en-US" sz="2800" dirty="0" err="1"/>
              <a:t>Hybels</a:t>
            </a:r>
            <a:r>
              <a:rPr lang="en-US" sz="2800" dirty="0"/>
              <a:t>, and Joel Osteen are? Don't feel bad as often </a:t>
            </a:r>
            <a:r>
              <a:rPr lang="en-US" sz="2800" dirty="0" smtClean="0"/>
              <a:t>many modern </a:t>
            </a:r>
            <a:r>
              <a:rPr lang="en-US" sz="2800" dirty="0"/>
              <a:t>pastors don't even know who all these men are, yet they are teaching the very things these </a:t>
            </a:r>
            <a:r>
              <a:rPr lang="en-US" sz="2800" dirty="0" smtClean="0"/>
              <a:t>wolves have </a:t>
            </a:r>
            <a:r>
              <a:rPr lang="en-US" sz="2800" dirty="0"/>
              <a:t>brought to corrupt God's </a:t>
            </a:r>
            <a:r>
              <a:rPr lang="en-US" sz="2800" dirty="0" smtClean="0"/>
              <a:t>truth. (Their unbiblical</a:t>
            </a:r>
            <a:r>
              <a:rPr lang="en-US" sz="2800" dirty="0"/>
              <a:t>, man centered, seeker sensitive ways</a:t>
            </a:r>
            <a:r>
              <a:rPr lang="en-US" sz="2800" dirty="0" smtClean="0"/>
              <a:t>.) These </a:t>
            </a:r>
            <a:r>
              <a:rPr lang="en-US" sz="2800" dirty="0"/>
              <a:t>are just a few of the more recent famous false </a:t>
            </a:r>
            <a:r>
              <a:rPr lang="en-US" sz="2800" dirty="0" smtClean="0"/>
              <a:t>teachers </a:t>
            </a:r>
            <a:r>
              <a:rPr lang="en-US" sz="2800" dirty="0"/>
              <a:t>who have had a role over the last 40 years to purposely steer the modern religious system even further off its course and away from God's saving truth. Millions (like you perhaps?) are following them on the wide road to destruction. What is their </a:t>
            </a:r>
            <a:r>
              <a:rPr lang="en-US" sz="2800" dirty="0" smtClean="0"/>
              <a:t>goal? </a:t>
            </a:r>
            <a:r>
              <a:rPr lang="en-US" sz="2800" dirty="0"/>
              <a:t>They are </a:t>
            </a:r>
            <a:r>
              <a:rPr lang="en-US" sz="2800" dirty="0" err="1"/>
              <a:t>satan's</a:t>
            </a:r>
            <a:r>
              <a:rPr lang="en-US" sz="2800" dirty="0"/>
              <a:t> workers </a:t>
            </a:r>
            <a:r>
              <a:rPr lang="en-US" sz="2800" dirty="0" smtClean="0"/>
              <a:t>(</a:t>
            </a:r>
            <a:r>
              <a:rPr lang="en-US" sz="2800" dirty="0"/>
              <a:t>1 Peter 5:8</a:t>
            </a:r>
            <a:r>
              <a:rPr lang="en-US" sz="2800" dirty="0" smtClean="0"/>
              <a:t>)  and </a:t>
            </a:r>
            <a:r>
              <a:rPr lang="en-US" sz="2800" dirty="0"/>
              <a:t>he wants to </a:t>
            </a:r>
            <a:r>
              <a:rPr lang="en-US" sz="2800" dirty="0" smtClean="0"/>
              <a:t>steal </a:t>
            </a:r>
            <a:r>
              <a:rPr lang="en-US" sz="2800" dirty="0"/>
              <a:t>God's glory, </a:t>
            </a:r>
            <a:r>
              <a:rPr lang="en-US" sz="2800" dirty="0" smtClean="0"/>
              <a:t>and destroy people….</a:t>
            </a:r>
          </a:p>
        </p:txBody>
      </p:sp>
    </p:spTree>
    <p:extLst>
      <p:ext uri="{BB962C8B-B14F-4D97-AF65-F5344CB8AC3E}">
        <p14:creationId xmlns:p14="http://schemas.microsoft.com/office/powerpoint/2010/main" val="15698768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3065</TotalTime>
  <Words>16031</Words>
  <Application>Microsoft Office PowerPoint</Application>
  <PresentationFormat>On-screen Show (4:3)</PresentationFormat>
  <Paragraphs>776</Paragraphs>
  <Slides>127</Slides>
  <Notes>1</Notes>
  <HiddenSlides>0</HiddenSlides>
  <MMClips>0</MMClips>
  <ScaleCrop>false</ScaleCrop>
  <HeadingPairs>
    <vt:vector size="4" baseType="variant">
      <vt:variant>
        <vt:lpstr>Theme</vt:lpstr>
      </vt:variant>
      <vt:variant>
        <vt:i4>1</vt:i4>
      </vt:variant>
      <vt:variant>
        <vt:lpstr>Slide Titles</vt:lpstr>
      </vt:variant>
      <vt:variant>
        <vt:i4>127</vt:i4>
      </vt:variant>
    </vt:vector>
  </HeadingPairs>
  <TitlesOfParts>
    <vt:vector size="1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Green Bay Packaging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Polanek, Jim</dc:creator>
  <cp:lastModifiedBy>Polanek</cp:lastModifiedBy>
  <cp:revision>446</cp:revision>
  <dcterms:created xsi:type="dcterms:W3CDTF">2014-01-06T23:00:05Z</dcterms:created>
  <dcterms:modified xsi:type="dcterms:W3CDTF">2015-01-01T22:53:36Z</dcterms:modified>
</cp:coreProperties>
</file>